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theme/themeOverride8.xml" ContentType="application/vnd.openxmlformats-officedocument.themeOverr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theme/themeOverride9.xml" ContentType="application/vnd.openxmlformats-officedocument.themeOverrid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21.xml" ContentType="application/vnd.openxmlformats-officedocument.drawingml.chart+xml"/>
  <Override PartName="/ppt/theme/themeOverride10.xml" ContentType="application/vnd.openxmlformats-officedocument.themeOverrid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25.xml" ContentType="application/vnd.openxmlformats-officedocument.drawingml.chart+xml"/>
  <Override PartName="/ppt/theme/themeOverride12.xml" ContentType="application/vnd.openxmlformats-officedocument.themeOverride+xml"/>
  <Override PartName="/ppt/charts/chart2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27.xml" ContentType="application/vnd.openxmlformats-officedocument.drawingml.chart+xml"/>
  <Override PartName="/ppt/theme/themeOverride13.xml" ContentType="application/vnd.openxmlformats-officedocument.themeOverrid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4"/>
    <p:sldMasterId id="2147483792" r:id="rId5"/>
    <p:sldMasterId id="2147483802" r:id="rId6"/>
  </p:sldMasterIdLst>
  <p:notesMasterIdLst>
    <p:notesMasterId r:id="rId35"/>
  </p:notesMasterIdLst>
  <p:handoutMasterIdLst>
    <p:handoutMasterId r:id="rId36"/>
  </p:handoutMasterIdLst>
  <p:sldIdLst>
    <p:sldId id="2147375634" r:id="rId7"/>
    <p:sldId id="1617" r:id="rId8"/>
    <p:sldId id="2147375729" r:id="rId9"/>
    <p:sldId id="1626" r:id="rId10"/>
    <p:sldId id="2147375713" r:id="rId11"/>
    <p:sldId id="2147375716" r:id="rId12"/>
    <p:sldId id="2147375717" r:id="rId13"/>
    <p:sldId id="2147375719" r:id="rId14"/>
    <p:sldId id="2147375720" r:id="rId15"/>
    <p:sldId id="2147375721" r:id="rId16"/>
    <p:sldId id="2147375722" r:id="rId17"/>
    <p:sldId id="2147375723" r:id="rId18"/>
    <p:sldId id="2147375724" r:id="rId19"/>
    <p:sldId id="2147375725" r:id="rId20"/>
    <p:sldId id="2147375726" r:id="rId21"/>
    <p:sldId id="2147375727" r:id="rId22"/>
    <p:sldId id="2147375728" r:id="rId23"/>
    <p:sldId id="1253" r:id="rId24"/>
    <p:sldId id="1310" r:id="rId25"/>
    <p:sldId id="11119" r:id="rId26"/>
    <p:sldId id="1622" r:id="rId27"/>
    <p:sldId id="1629" r:id="rId28"/>
    <p:sldId id="11187" r:id="rId29"/>
    <p:sldId id="11183" r:id="rId30"/>
    <p:sldId id="11147" r:id="rId31"/>
    <p:sldId id="2147375711" r:id="rId32"/>
    <p:sldId id="2147375712" r:id="rId33"/>
    <p:sldId id="11189" r:id="rId34"/>
  </p:sldIdLst>
  <p:sldSz cx="9144000" cy="5143500" type="screen16x9"/>
  <p:notesSz cx="6797675" cy="9928225"/>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1928" userDrawn="1">
          <p15:clr>
            <a:srgbClr val="A4A3A4"/>
          </p15:clr>
        </p15:guide>
        <p15:guide id="2" pos="3833" userDrawn="1">
          <p15:clr>
            <a:srgbClr val="A4A3A4"/>
          </p15:clr>
        </p15:guide>
        <p15:guide id="3" pos="2880" userDrawn="1">
          <p15:clr>
            <a:srgbClr val="A4A3A4"/>
          </p15:clr>
        </p15:guide>
        <p15:guide id="6" orient="horz" pos="25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72C831-8291-075E-3CFF-10C61103ABCC}" name="Daniela Lundgren" initials="DL" userId="S::daniela.lundgren@novus.se::c1669e08-1af8-4ed5-9841-5ff260ee0fb4" providerId="AD"/>
  <p188:author id="{BF2149A5-76F5-048D-9224-933D997AAFE7}" name="Viktoria Greek" initials="VG" userId="S::viktoria.greek@novus.se::759f8acd-3435-4cec-9ea6-ec87b36b63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in Sjöström" initials="KS" lastIdx="1" clrIdx="0"/>
  <p:cmAuthor id="2" name="Kristin Sjöström" initials="KS [2]" lastIdx="1" clrIdx="1"/>
  <p:cmAuthor id="3" name="Kristin Sjöström" initials="KS [3]" lastIdx="1" clrIdx="2"/>
  <p:cmAuthor id="4" name="Kristin Sjöström" initials="KS [4]" lastIdx="1" clrIdx="3"/>
  <p:cmAuthor id="5" name="Kristin Sjöström" initials="KS [5]" lastIdx="1" clrIdx="4"/>
  <p:cmAuthor id="6" name="Kristin Sjöström" initials="KS [6]" lastIdx="1" clrIdx="5"/>
  <p:cmAuthor id="7" name="Kristin Sjöström" initials="KS [7]" lastIdx="1" clrIdx="6"/>
  <p:cmAuthor id="8" name="Kristin Sjöström" initials="KS [8]" lastIdx="1" clrIdx="7"/>
  <p:cmAuthor id="9" name="Kristin Sjöström" initials="KS [9]" lastIdx="1" clrIdx="8"/>
  <p:cmAuthor id="10" name="Kristin Sjöström" initials="KS [10]" lastIdx="1" clrIdx="9"/>
  <p:cmAuthor id="11" name="Kristin Sjöström" initials="KS [11]" lastIdx="1" clrIdx="10"/>
  <p:cmAuthor id="12" name="Kristin Sjöström" initials="KS [12]" lastIdx="1" clrIdx="11"/>
  <p:cmAuthor id="13" name="Kristin Sjöström" initials="KS [13]" lastIdx="1" clrIdx="12"/>
  <p:cmAuthor id="14" name="Kristin Sjöström" initials="KS [14]" lastIdx="1" clrIdx="13"/>
  <p:cmAuthor id="15" name="Kristin Sjöström" initials="KS [15]" lastIdx="1" clrIdx="1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E5E"/>
    <a:srgbClr val="7F7F7F"/>
    <a:srgbClr val="3C8C86"/>
    <a:srgbClr val="FF0064"/>
    <a:srgbClr val="E10064"/>
    <a:srgbClr val="FFC821"/>
    <a:srgbClr val="A6A6A6"/>
    <a:srgbClr val="78000A"/>
    <a:srgbClr val="FFCD1E"/>
    <a:srgbClr val="FF0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F2993A-C651-4A82-B23E-FAF06D0214B2}" v="2" dt="2024-05-24T11:13:08.92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376" y="48"/>
      </p:cViewPr>
      <p:guideLst>
        <p:guide pos="1928"/>
        <p:guide pos="3833"/>
        <p:guide pos="2880"/>
        <p:guide orient="horz" pos="259"/>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8/10/relationships/authors" Targe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3.xml"/><Relationship Id="rId1" Type="http://schemas.microsoft.com/office/2011/relationships/chartStyle" Target="style1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4.xml"/><Relationship Id="rId1" Type="http://schemas.microsoft.com/office/2011/relationships/chartStyle" Target="style1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5.xml"/><Relationship Id="rId1" Type="http://schemas.microsoft.com/office/2011/relationships/chartStyle" Target="style1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7.xml"/><Relationship Id="rId1" Type="http://schemas.microsoft.com/office/2011/relationships/chartStyle" Target="style1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8.xml"/><Relationship Id="rId1" Type="http://schemas.microsoft.com/office/2011/relationships/chartStyle" Target="style1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9.xml"/><Relationship Id="rId1" Type="http://schemas.microsoft.com/office/2011/relationships/chartStyle" Target="style1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0"/>
          <c:order val="0"/>
          <c:tx>
            <c:strRef>
              <c:f>Sheet1!$B$2</c:f>
              <c:strCache>
                <c:ptCount val="1"/>
                <c:pt idx="0">
                  <c:v>2024</c:v>
                </c:pt>
              </c:strCache>
            </c:strRef>
          </c:tx>
          <c:spPr>
            <a:solidFill>
              <a:srgbClr val="3C8C86"/>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200" b="1">
                    <a:solidFill>
                      <a:schemeClr val="tx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Känner till mycket väl</c:v>
                </c:pt>
                <c:pt idx="1">
                  <c:v>Känner till ganska väl</c:v>
                </c:pt>
                <c:pt idx="2">
                  <c:v>Känner till lite</c:v>
                </c:pt>
                <c:pt idx="3">
                  <c:v>Har hört talas om men känner knappt till något</c:v>
                </c:pt>
                <c:pt idx="4">
                  <c:v>Aldrig hört talas om</c:v>
                </c:pt>
              </c:strCache>
            </c:strRef>
          </c:cat>
          <c:val>
            <c:numRef>
              <c:f>Sheet1!$B$3:$B$7</c:f>
              <c:numCache>
                <c:formatCode>0%</c:formatCode>
                <c:ptCount val="5"/>
                <c:pt idx="0">
                  <c:v>0.23491749545228782</c:v>
                </c:pt>
                <c:pt idx="1">
                  <c:v>0.37331616665427458</c:v>
                </c:pt>
                <c:pt idx="2">
                  <c:v>0.27556019607598004</c:v>
                </c:pt>
                <c:pt idx="3">
                  <c:v>8.1807482113949698E-2</c:v>
                </c:pt>
                <c:pt idx="4">
                  <c:v>3.439865970351258E-2</c:v>
                </c:pt>
              </c:numCache>
            </c:numRef>
          </c:val>
          <c:extLst>
            <c:ext xmlns:c16="http://schemas.microsoft.com/office/drawing/2014/chart" uri="{C3380CC4-5D6E-409C-BE32-E72D297353CC}">
              <c16:uniqueId val="{00000000-CBD7-4084-BDC8-98FD597543BB}"/>
            </c:ext>
          </c:extLst>
        </c:ser>
        <c:dLbls>
          <c:showLegendKey val="0"/>
          <c:showVal val="1"/>
          <c:showCatName val="0"/>
          <c:showSerName val="0"/>
          <c:showPercent val="0"/>
          <c:showBubbleSize val="0"/>
        </c:dLbls>
        <c:gapWidth val="80"/>
        <c:axId val="941310448"/>
        <c:axId val="941314128"/>
        <c:extLst>
          <c:ext xmlns:c15="http://schemas.microsoft.com/office/drawing/2012/chart" uri="{02D57815-91ED-43cb-92C2-25804820EDAC}">
            <c15:filteredBarSeries>
              <c15:ser>
                <c:idx val="1"/>
                <c:order val="1"/>
                <c:tx>
                  <c:strRef>
                    <c:extLst>
                      <c:ext uri="{02D57815-91ED-43cb-92C2-25804820EDAC}">
                        <c15:formulaRef>
                          <c15:sqref>Sheet1!$C$2</c15:sqref>
                        </c15:formulaRef>
                      </c:ext>
                    </c:extLst>
                    <c:strCache>
                      <c:ptCount val="1"/>
                      <c:pt idx="0">
                        <c:v>2023</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Sheet1!$A$3:$A$7</c15:sqref>
                        </c15:formulaRef>
                      </c:ext>
                    </c:extLst>
                    <c:strCache>
                      <c:ptCount val="5"/>
                      <c:pt idx="0">
                        <c:v>Känner till mycket väl</c:v>
                      </c:pt>
                      <c:pt idx="1">
                        <c:v>Känner till ganska väl</c:v>
                      </c:pt>
                      <c:pt idx="2">
                        <c:v>Känner till lite</c:v>
                      </c:pt>
                      <c:pt idx="3">
                        <c:v>Har hört talas om men känner knappt till något</c:v>
                      </c:pt>
                      <c:pt idx="4">
                        <c:v>Aldrig hört talas om</c:v>
                      </c:pt>
                    </c:strCache>
                  </c:strRef>
                </c:cat>
                <c:val>
                  <c:numRef>
                    <c:extLst>
                      <c:ext uri="{02D57815-91ED-43cb-92C2-25804820EDAC}">
                        <c15:formulaRef>
                          <c15:sqref>Sheet1!$C$3:$C$7</c15:sqref>
                        </c15:formulaRef>
                      </c:ext>
                    </c:extLst>
                    <c:numCache>
                      <c:formatCode>0%</c:formatCode>
                      <c:ptCount val="5"/>
                      <c:pt idx="0">
                        <c:v>0.22</c:v>
                      </c:pt>
                      <c:pt idx="1">
                        <c:v>0.36</c:v>
                      </c:pt>
                      <c:pt idx="2">
                        <c:v>0.27</c:v>
                      </c:pt>
                      <c:pt idx="3">
                        <c:v>0.11</c:v>
                      </c:pt>
                      <c:pt idx="4">
                        <c:v>0.04</c:v>
                      </c:pt>
                    </c:numCache>
                  </c:numRef>
                </c:val>
                <c:extLst>
                  <c:ext xmlns:c16="http://schemas.microsoft.com/office/drawing/2014/chart" uri="{C3380CC4-5D6E-409C-BE32-E72D297353CC}">
                    <c16:uniqueId val="{00000001-CBD7-4084-BDC8-98FD597543B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Sheet1!$D$2</c15:sqref>
                        </c15:formulaRef>
                      </c:ext>
                    </c:extLst>
                    <c:strCache>
                      <c:ptCount val="1"/>
                      <c:pt idx="0">
                        <c:v>3</c:v>
                      </c:pt>
                    </c:strCache>
                  </c:strRef>
                </c:tx>
                <c:spPr>
                  <a:solidFill>
                    <a:srgbClr val="EEA62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Sheet1!$A$3:$A$7</c15:sqref>
                        </c15:formulaRef>
                      </c:ext>
                    </c:extLst>
                    <c:strCache>
                      <c:ptCount val="5"/>
                      <c:pt idx="0">
                        <c:v>Känner till mycket väl</c:v>
                      </c:pt>
                      <c:pt idx="1">
                        <c:v>Känner till ganska väl</c:v>
                      </c:pt>
                      <c:pt idx="2">
                        <c:v>Känner till lite</c:v>
                      </c:pt>
                      <c:pt idx="3">
                        <c:v>Har hört talas om men känner knappt till något</c:v>
                      </c:pt>
                      <c:pt idx="4">
                        <c:v>Aldrig hört talas om</c:v>
                      </c:pt>
                    </c:strCache>
                  </c:strRef>
                </c:cat>
                <c:val>
                  <c:numRef>
                    <c:extLst xmlns:c15="http://schemas.microsoft.com/office/drawing/2012/chart">
                      <c:ext xmlns:c15="http://schemas.microsoft.com/office/drawing/2012/chart" uri="{02D57815-91ED-43cb-92C2-25804820EDAC}">
                        <c15:formulaRef>
                          <c15:sqref>Sheet1!$D$3:$D$7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2-CBD7-4084-BDC8-98FD597543B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Sheet1!$E$2</c15:sqref>
                        </c15:formulaRef>
                      </c:ext>
                    </c:extLst>
                    <c:strCache>
                      <c:ptCount val="1"/>
                      <c:pt idx="0">
                        <c:v>4</c:v>
                      </c:pt>
                    </c:strCache>
                  </c:strRef>
                </c:tx>
                <c:spPr>
                  <a:solidFill>
                    <a:srgbClr val="EC7D17"/>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Sheet1!$A$3:$A$7</c15:sqref>
                        </c15:formulaRef>
                      </c:ext>
                    </c:extLst>
                    <c:strCache>
                      <c:ptCount val="5"/>
                      <c:pt idx="0">
                        <c:v>Känner till mycket väl</c:v>
                      </c:pt>
                      <c:pt idx="1">
                        <c:v>Känner till ganska väl</c:v>
                      </c:pt>
                      <c:pt idx="2">
                        <c:v>Känner till lite</c:v>
                      </c:pt>
                      <c:pt idx="3">
                        <c:v>Har hört talas om men känner knappt till något</c:v>
                      </c:pt>
                      <c:pt idx="4">
                        <c:v>Aldrig hört talas om</c:v>
                      </c:pt>
                    </c:strCache>
                  </c:strRef>
                </c:cat>
                <c:val>
                  <c:numRef>
                    <c:extLst xmlns:c15="http://schemas.microsoft.com/office/drawing/2012/chart">
                      <c:ext xmlns:c15="http://schemas.microsoft.com/office/drawing/2012/chart" uri="{02D57815-91ED-43cb-92C2-25804820EDAC}">
                        <c15:formulaRef>
                          <c15:sqref>Sheet1!$E$3:$E$7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3-CBD7-4084-BDC8-98FD597543B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Sheet1!$F$2</c15:sqref>
                        </c15:formulaRef>
                      </c:ext>
                    </c:extLst>
                    <c:strCache>
                      <c:ptCount val="1"/>
                      <c:pt idx="0">
                        <c:v>5</c:v>
                      </c:pt>
                    </c:strCache>
                  </c:strRef>
                </c:tx>
                <c:spPr>
                  <a:solidFill>
                    <a:srgbClr val="26889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Sheet1!$A$3:$A$7</c15:sqref>
                        </c15:formulaRef>
                      </c:ext>
                    </c:extLst>
                    <c:strCache>
                      <c:ptCount val="5"/>
                      <c:pt idx="0">
                        <c:v>Känner till mycket väl</c:v>
                      </c:pt>
                      <c:pt idx="1">
                        <c:v>Känner till ganska väl</c:v>
                      </c:pt>
                      <c:pt idx="2">
                        <c:v>Känner till lite</c:v>
                      </c:pt>
                      <c:pt idx="3">
                        <c:v>Har hört talas om men känner knappt till något</c:v>
                      </c:pt>
                      <c:pt idx="4">
                        <c:v>Aldrig hört talas om</c:v>
                      </c:pt>
                    </c:strCache>
                  </c:strRef>
                </c:cat>
                <c:val>
                  <c:numRef>
                    <c:extLst xmlns:c15="http://schemas.microsoft.com/office/drawing/2012/chart">
                      <c:ext xmlns:c15="http://schemas.microsoft.com/office/drawing/2012/chart" uri="{02D57815-91ED-43cb-92C2-25804820EDAC}">
                        <c15:formulaRef>
                          <c15:sqref>Sheet1!$F$3:$F$7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4-CBD7-4084-BDC8-98FD597543B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Sheet1!$G$2</c15:sqref>
                        </c15:formulaRef>
                      </c:ext>
                    </c:extLst>
                    <c:strCache>
                      <c:ptCount val="1"/>
                      <c:pt idx="0">
                        <c:v>6</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Sheet1!$A$3:$A$7</c15:sqref>
                        </c15:formulaRef>
                      </c:ext>
                    </c:extLst>
                    <c:strCache>
                      <c:ptCount val="5"/>
                      <c:pt idx="0">
                        <c:v>Känner till mycket väl</c:v>
                      </c:pt>
                      <c:pt idx="1">
                        <c:v>Känner till ganska väl</c:v>
                      </c:pt>
                      <c:pt idx="2">
                        <c:v>Känner till lite</c:v>
                      </c:pt>
                      <c:pt idx="3">
                        <c:v>Har hört talas om men känner knappt till något</c:v>
                      </c:pt>
                      <c:pt idx="4">
                        <c:v>Aldrig hört talas om</c:v>
                      </c:pt>
                    </c:strCache>
                  </c:strRef>
                </c:cat>
                <c:val>
                  <c:numRef>
                    <c:extLst xmlns:c15="http://schemas.microsoft.com/office/drawing/2012/chart">
                      <c:ext xmlns:c15="http://schemas.microsoft.com/office/drawing/2012/chart" uri="{02D57815-91ED-43cb-92C2-25804820EDAC}">
                        <c15:formulaRef>
                          <c15:sqref>Sheet1!$G$3:$G$7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5-CBD7-4084-BDC8-98FD597543B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Sheet1!$H$2</c15:sqref>
                        </c15:formulaRef>
                      </c:ext>
                    </c:extLst>
                    <c:strCache>
                      <c:ptCount val="1"/>
                      <c:pt idx="0">
                        <c:v>7</c:v>
                      </c:pt>
                    </c:strCache>
                  </c:strRef>
                </c:tx>
                <c:spPr>
                  <a:solidFill>
                    <a:srgbClr val="FE585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Sheet1!$A$3:$A$7</c15:sqref>
                        </c15:formulaRef>
                      </c:ext>
                    </c:extLst>
                    <c:strCache>
                      <c:ptCount val="5"/>
                      <c:pt idx="0">
                        <c:v>Känner till mycket väl</c:v>
                      </c:pt>
                      <c:pt idx="1">
                        <c:v>Känner till ganska väl</c:v>
                      </c:pt>
                      <c:pt idx="2">
                        <c:v>Känner till lite</c:v>
                      </c:pt>
                      <c:pt idx="3">
                        <c:v>Har hört talas om men känner knappt till något</c:v>
                      </c:pt>
                      <c:pt idx="4">
                        <c:v>Aldrig hört talas om</c:v>
                      </c:pt>
                    </c:strCache>
                  </c:strRef>
                </c:cat>
                <c:val>
                  <c:numRef>
                    <c:extLst xmlns:c15="http://schemas.microsoft.com/office/drawing/2012/chart">
                      <c:ext xmlns:c15="http://schemas.microsoft.com/office/drawing/2012/chart" uri="{02D57815-91ED-43cb-92C2-25804820EDAC}">
                        <c15:formulaRef>
                          <c15:sqref>Sheet1!$H$3:$H$7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6-CBD7-4084-BDC8-98FD597543B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Sheet1!$I$2</c15:sqref>
                        </c15:formulaRef>
                      </c:ext>
                    </c:extLst>
                    <c:strCache>
                      <c:ptCount val="1"/>
                      <c:pt idx="0">
                        <c:v>8</c:v>
                      </c:pt>
                    </c:strCache>
                  </c:strRef>
                </c:tx>
                <c:spPr>
                  <a:solidFill>
                    <a:srgbClr val="E0323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Sheet1!$A$3:$A$7</c15:sqref>
                        </c15:formulaRef>
                      </c:ext>
                    </c:extLst>
                    <c:strCache>
                      <c:ptCount val="5"/>
                      <c:pt idx="0">
                        <c:v>Känner till mycket väl</c:v>
                      </c:pt>
                      <c:pt idx="1">
                        <c:v>Känner till ganska väl</c:v>
                      </c:pt>
                      <c:pt idx="2">
                        <c:v>Känner till lite</c:v>
                      </c:pt>
                      <c:pt idx="3">
                        <c:v>Har hört talas om men känner knappt till något</c:v>
                      </c:pt>
                      <c:pt idx="4">
                        <c:v>Aldrig hört talas om</c:v>
                      </c:pt>
                    </c:strCache>
                  </c:strRef>
                </c:cat>
                <c:val>
                  <c:numRef>
                    <c:extLst xmlns:c15="http://schemas.microsoft.com/office/drawing/2012/chart">
                      <c:ext xmlns:c15="http://schemas.microsoft.com/office/drawing/2012/chart" uri="{02D57815-91ED-43cb-92C2-25804820EDAC}">
                        <c15:formulaRef>
                          <c15:sqref>Sheet1!$I$3:$I$7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7-CBD7-4084-BDC8-98FD597543B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Sheet1!$J$2</c15:sqref>
                        </c15:formulaRef>
                      </c:ext>
                    </c:extLst>
                    <c:strCache>
                      <c:ptCount val="1"/>
                      <c:pt idx="0">
                        <c:v>9</c:v>
                      </c:pt>
                    </c:strCache>
                  </c:strRef>
                </c:tx>
                <c:spPr>
                  <a:solidFill>
                    <a:srgbClr val="93CA9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Sheet1!$A$3:$A$7</c15:sqref>
                        </c15:formulaRef>
                      </c:ext>
                    </c:extLst>
                    <c:strCache>
                      <c:ptCount val="5"/>
                      <c:pt idx="0">
                        <c:v>Känner till mycket väl</c:v>
                      </c:pt>
                      <c:pt idx="1">
                        <c:v>Känner till ganska väl</c:v>
                      </c:pt>
                      <c:pt idx="2">
                        <c:v>Känner till lite</c:v>
                      </c:pt>
                      <c:pt idx="3">
                        <c:v>Har hört talas om men känner knappt till något</c:v>
                      </c:pt>
                      <c:pt idx="4">
                        <c:v>Aldrig hört talas om</c:v>
                      </c:pt>
                    </c:strCache>
                  </c:strRef>
                </c:cat>
                <c:val>
                  <c:numRef>
                    <c:extLst xmlns:c15="http://schemas.microsoft.com/office/drawing/2012/chart">
                      <c:ext xmlns:c15="http://schemas.microsoft.com/office/drawing/2012/chart" uri="{02D57815-91ED-43cb-92C2-25804820EDAC}">
                        <c15:formulaRef>
                          <c15:sqref>Sheet1!$J$3:$J$7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8-CBD7-4084-BDC8-98FD597543BB}"/>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Sheet1!$K$2</c15:sqref>
                        </c15:formulaRef>
                      </c:ext>
                    </c:extLst>
                    <c:strCache>
                      <c:ptCount val="1"/>
                      <c:pt idx="0">
                        <c:v>19</c:v>
                      </c:pt>
                    </c:strCache>
                  </c:strRef>
                </c:tx>
                <c:spPr>
                  <a:solidFill>
                    <a:srgbClr val="6CAC92"/>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Sheet1!$A$3:$A$7</c15:sqref>
                        </c15:formulaRef>
                      </c:ext>
                    </c:extLst>
                    <c:strCache>
                      <c:ptCount val="5"/>
                      <c:pt idx="0">
                        <c:v>Känner till mycket väl</c:v>
                      </c:pt>
                      <c:pt idx="1">
                        <c:v>Känner till ganska väl</c:v>
                      </c:pt>
                      <c:pt idx="2">
                        <c:v>Känner till lite</c:v>
                      </c:pt>
                      <c:pt idx="3">
                        <c:v>Har hört talas om men känner knappt till något</c:v>
                      </c:pt>
                      <c:pt idx="4">
                        <c:v>Aldrig hört talas om</c:v>
                      </c:pt>
                    </c:strCache>
                  </c:strRef>
                </c:cat>
                <c:val>
                  <c:numRef>
                    <c:extLst xmlns:c15="http://schemas.microsoft.com/office/drawing/2012/chart">
                      <c:ext xmlns:c15="http://schemas.microsoft.com/office/drawing/2012/chart" uri="{02D57815-91ED-43cb-92C2-25804820EDAC}">
                        <c15:formulaRef>
                          <c15:sqref>Sheet1!$K$3:$K$7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9-CBD7-4084-BDC8-98FD597543BB}"/>
                  </c:ext>
                </c:extLst>
              </c15:ser>
            </c15:filteredBarSeries>
          </c:ext>
        </c:extLst>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54086944153"/>
          <c:y val="6.5715558467166202E-2"/>
          <c:w val="0.78658244720292703"/>
          <c:h val="0.77529628653349902"/>
        </c:manualLayout>
      </c:layout>
      <c:doughnutChart>
        <c:varyColors val="1"/>
        <c:ser>
          <c:idx val="0"/>
          <c:order val="0"/>
          <c:tx>
            <c:strRef>
              <c:f>Blad1!$B$1</c:f>
              <c:strCache>
                <c:ptCount val="1"/>
                <c:pt idx="0">
                  <c:v>Kolumn1</c:v>
                </c:pt>
              </c:strCache>
            </c:strRef>
          </c:tx>
          <c:dPt>
            <c:idx val="0"/>
            <c:bubble3D val="0"/>
            <c:spPr>
              <a:solidFill>
                <a:srgbClr val="3C8C86"/>
              </a:solidFill>
              <a:ln w="19050">
                <a:noFill/>
              </a:ln>
              <a:effectLst/>
            </c:spPr>
            <c:extLst>
              <c:ext xmlns:c16="http://schemas.microsoft.com/office/drawing/2014/chart" uri="{C3380CC4-5D6E-409C-BE32-E72D297353CC}">
                <c16:uniqueId val="{00000001-CA23-45AD-974A-E4C5EAED96ED}"/>
              </c:ext>
            </c:extLst>
          </c:dPt>
          <c:dPt>
            <c:idx val="1"/>
            <c:bubble3D val="0"/>
            <c:spPr>
              <a:solidFill>
                <a:srgbClr val="EEA624"/>
              </a:solidFill>
              <a:ln w="19050">
                <a:noFill/>
              </a:ln>
              <a:effectLst/>
            </c:spPr>
            <c:extLst>
              <c:ext xmlns:c16="http://schemas.microsoft.com/office/drawing/2014/chart" uri="{C3380CC4-5D6E-409C-BE32-E72D297353CC}">
                <c16:uniqueId val="{00000003-CA23-45AD-974A-E4C5EAED96ED}"/>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2-CA23-45AD-974A-E4C5EAED96ED}"/>
              </c:ext>
            </c:extLst>
          </c:dPt>
          <c:dLbls>
            <c:dLbl>
              <c:idx val="0"/>
              <c:tx>
                <c:rich>
                  <a:bodyPr/>
                  <a:lstStyle/>
                  <a:p>
                    <a:fld id="{2447E4AA-D686-A742-A77F-F8BD99559EFF}" type="VALUE">
                      <a:rPr lang="en-US" sz="1800" b="1">
                        <a:latin typeface="+mj-lt"/>
                      </a:rPr>
                      <a:pPr/>
                      <a:t>[VÄRDE]</a:t>
                    </a:fld>
                    <a:endParaRPr lang="sv-S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23-45AD-974A-E4C5EAED96ED}"/>
                </c:ext>
              </c:extLst>
            </c:dLbl>
            <c:dLbl>
              <c:idx val="1"/>
              <c:tx>
                <c:rich>
                  <a:bodyPr/>
                  <a:lstStyle/>
                  <a:p>
                    <a:fld id="{E2BD8D84-81B4-304B-ABE0-BC0547ABC719}" type="VALUE">
                      <a:rPr lang="en-US" sz="2000" b="1">
                        <a:latin typeface="Calibri" charset="0"/>
                        <a:ea typeface="Calibri" charset="0"/>
                        <a:cs typeface="Calibri" charset="0"/>
                      </a:rPr>
                      <a:pPr/>
                      <a:t>[VÄRDE]</a:t>
                    </a:fld>
                    <a:endParaRPr lang="sv-S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23-45AD-974A-E4C5EAED96ED}"/>
                </c:ext>
              </c:extLst>
            </c:dLbl>
            <c:dLbl>
              <c:idx val="2"/>
              <c:tx>
                <c:rich>
                  <a:bodyPr rot="0" spcFirstLastPara="1" vertOverflow="clip" horzOverflow="clip" vert="horz" wrap="square" lIns="36576" tIns="18288" rIns="36576" bIns="18288" anchor="ctr" anchorCtr="1">
                    <a:spAutoFit/>
                  </a:bodyPr>
                  <a:lstStyle/>
                  <a:p>
                    <a:pPr>
                      <a:defRPr sz="1800" b="1" i="0" u="none" strike="noStrike" kern="1200" baseline="0">
                        <a:solidFill>
                          <a:schemeClr val="bg1"/>
                        </a:solidFill>
                        <a:latin typeface="+mn-lt"/>
                        <a:ea typeface="+mn-ea"/>
                        <a:cs typeface="Arial" panose="020B0604020202020204" pitchFamily="34" charset="0"/>
                      </a:defRPr>
                    </a:pPr>
                    <a:fld id="{D6FEEAC4-9E44-074E-A7B0-1D21B6606380}" type="VALUE">
                      <a:rPr lang="en-US" sz="1800" b="1">
                        <a:solidFill>
                          <a:schemeClr val="bg1"/>
                        </a:solidFill>
                        <a:latin typeface="+mn-lt"/>
                      </a:rPr>
                      <a:pPr>
                        <a:defRPr sz="1800" b="1">
                          <a:solidFill>
                            <a:schemeClr val="bg1"/>
                          </a:solidFill>
                          <a:latin typeface="+mn-lt"/>
                        </a:defRPr>
                      </a:pPr>
                      <a:t>[VÄRDE]</a:t>
                    </a:fld>
                    <a:endParaRPr lang="sv-SE"/>
                  </a:p>
                </c:rich>
              </c:tx>
              <c:spPr>
                <a:noFill/>
                <a:ln>
                  <a:no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bg1"/>
                      </a:solidFill>
                      <a:latin typeface="+mn-lt"/>
                      <a:ea typeface="+mn-ea"/>
                      <a:cs typeface="Arial" panose="020B0604020202020204" pitchFamily="34" charset="0"/>
                    </a:defRPr>
                  </a:pPr>
                  <a:endParaRPr lang="sv-S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2-CA23-45AD-974A-E4C5EAED96ED}"/>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j-lt"/>
                    <a:ea typeface="+mn-ea"/>
                    <a:cs typeface="Arial" panose="020B0604020202020204" pitchFamily="34" charset="0"/>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Ja</c:v>
                </c:pt>
                <c:pt idx="1">
                  <c:v>Nej</c:v>
                </c:pt>
                <c:pt idx="2">
                  <c:v>Har ingen uppfattning</c:v>
                </c:pt>
              </c:strCache>
            </c:strRef>
          </c:cat>
          <c:val>
            <c:numRef>
              <c:f>Blad1!$B$2:$B$4</c:f>
              <c:numCache>
                <c:formatCode>0%</c:formatCode>
                <c:ptCount val="3"/>
                <c:pt idx="0">
                  <c:v>0.88171844430502722</c:v>
                </c:pt>
                <c:pt idx="1">
                  <c:v>4.3649914055740945E-2</c:v>
                </c:pt>
                <c:pt idx="2">
                  <c:v>7.4631641639232527E-2</c:v>
                </c:pt>
              </c:numCache>
            </c:numRef>
          </c:val>
          <c:extLst>
            <c:ext xmlns:c16="http://schemas.microsoft.com/office/drawing/2014/chart" uri="{C3380CC4-5D6E-409C-BE32-E72D297353CC}">
              <c16:uniqueId val="{00000000-CA23-45AD-974A-E4C5EAED96ED}"/>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rgbClr val="414141"/>
                </a:solidFill>
                <a:latin typeface="+mj-lt"/>
                <a:ea typeface="+mn-ea"/>
                <a:cs typeface="Arial" panose="020B0604020202020204" pitchFamily="34" charset="0"/>
              </a:defRPr>
            </a:pPr>
            <a:endParaRPr lang="sv-SE"/>
          </a:p>
        </c:txPr>
      </c:legendEntry>
      <c:legendEntry>
        <c:idx val="1"/>
        <c:txPr>
          <a:bodyPr rot="0" spcFirstLastPara="1" vertOverflow="ellipsis" vert="horz" wrap="square" anchor="ctr" anchorCtr="1"/>
          <a:lstStyle/>
          <a:p>
            <a:pPr>
              <a:defRPr sz="1050" b="0" i="0" u="none" strike="noStrike" kern="1200" baseline="0">
                <a:solidFill>
                  <a:srgbClr val="414141"/>
                </a:solidFill>
                <a:latin typeface="+mj-lt"/>
                <a:ea typeface="+mn-ea"/>
                <a:cs typeface="Arial" panose="020B0604020202020204" pitchFamily="34" charset="0"/>
              </a:defRPr>
            </a:pPr>
            <a:endParaRPr lang="sv-SE"/>
          </a:p>
        </c:txPr>
      </c:legendEntry>
      <c:legendEntry>
        <c:idx val="2"/>
        <c:txPr>
          <a:bodyPr rot="0" spcFirstLastPara="1" vertOverflow="ellipsis" vert="horz" wrap="square" anchor="ctr" anchorCtr="1"/>
          <a:lstStyle/>
          <a:p>
            <a:pPr>
              <a:defRPr sz="1050" b="0" i="0" u="none" strike="noStrike" kern="1200" baseline="0">
                <a:solidFill>
                  <a:srgbClr val="414141"/>
                </a:solidFill>
                <a:latin typeface="+mj-lt"/>
                <a:ea typeface="+mn-ea"/>
                <a:cs typeface="Arial" panose="020B0604020202020204" pitchFamily="34" charset="0"/>
              </a:defRPr>
            </a:pPr>
            <a:endParaRPr lang="sv-SE"/>
          </a:p>
        </c:txPr>
      </c:legendEntry>
      <c:layout>
        <c:manualLayout>
          <c:xMode val="edge"/>
          <c:yMode val="edge"/>
          <c:x val="0"/>
          <c:y val="0.88934953498218361"/>
          <c:w val="0.94245979551010173"/>
          <c:h val="5.5950087412926251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414141"/>
              </a:solidFill>
              <a:latin typeface="+mj-lt"/>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mj-lt"/>
          <a:cs typeface="Arial" panose="020B0604020202020204" pitchFamily="34" charset="0"/>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0"/>
          <c:order val="0"/>
          <c:tx>
            <c:strRef>
              <c:f>Sheet1!$B$1</c:f>
              <c:strCache>
                <c:ptCount val="1"/>
                <c:pt idx="0">
                  <c:v>Totalt</c:v>
                </c:pt>
              </c:strCache>
            </c:strRef>
          </c:tx>
          <c:spPr>
            <a:solidFill>
              <a:srgbClr val="3C8C86"/>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000" b="1">
                    <a:solidFill>
                      <a:srgbClr val="41414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Mycket viktigt</c:v>
                </c:pt>
                <c:pt idx="1">
                  <c:v>Ganska viktigt</c:v>
                </c:pt>
                <c:pt idx="2">
                  <c:v>Varken viktigt eller oviktigt</c:v>
                </c:pt>
                <c:pt idx="3">
                  <c:v>Ganska oviktigt</c:v>
                </c:pt>
                <c:pt idx="4">
                  <c:v>Mycket oviktigt</c:v>
                </c:pt>
                <c:pt idx="5">
                  <c:v>Vet inte</c:v>
                </c:pt>
              </c:strCache>
            </c:strRef>
          </c:cat>
          <c:val>
            <c:numRef>
              <c:f>Sheet1!$B$3:$B$8</c:f>
              <c:numCache>
                <c:formatCode>0%</c:formatCode>
                <c:ptCount val="6"/>
                <c:pt idx="0">
                  <c:v>0.16132893363904879</c:v>
                </c:pt>
                <c:pt idx="1">
                  <c:v>0.2867826238523124</c:v>
                </c:pt>
                <c:pt idx="2">
                  <c:v>0.33914261198936019</c:v>
                </c:pt>
                <c:pt idx="3">
                  <c:v>0.10750208590950069</c:v>
                </c:pt>
                <c:pt idx="4">
                  <c:v>6.4112048131073629E-2</c:v>
                </c:pt>
                <c:pt idx="5">
                  <c:v>4.1131696478709311E-2</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c:v>
                </c:pt>
              </c:strCache>
            </c:strRef>
          </c:tx>
          <c:spPr>
            <a:solidFill>
              <a:srgbClr val="00696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viktigt</c:v>
                </c:pt>
                <c:pt idx="1">
                  <c:v>Ganska viktigt</c:v>
                </c:pt>
                <c:pt idx="2">
                  <c:v>Varken viktigt eller oviktigt</c:v>
                </c:pt>
                <c:pt idx="3">
                  <c:v>Ganska oviktigt</c:v>
                </c:pt>
                <c:pt idx="4">
                  <c:v>Mycket oviktigt</c:v>
                </c:pt>
                <c:pt idx="5">
                  <c:v>Vet inte</c:v>
                </c:pt>
              </c:strCache>
            </c:strRef>
          </c:cat>
          <c:val>
            <c:numRef>
              <c:f>Sheet1!$C$3:$C$8</c:f>
            </c:numRef>
          </c:val>
          <c:extLst>
            <c:ext xmlns:c16="http://schemas.microsoft.com/office/drawing/2014/chart" uri="{C3380CC4-5D6E-409C-BE32-E72D297353CC}">
              <c16:uniqueId val="{00000001-CBD7-4084-BDC8-98FD597543BB}"/>
            </c:ext>
          </c:extLst>
        </c:ser>
        <c:ser>
          <c:idx val="2"/>
          <c:order val="2"/>
          <c:tx>
            <c:strRef>
              <c:f>Sheet1!$D$2</c:f>
              <c:strCache>
                <c:ptCount val="1"/>
                <c:pt idx="0">
                  <c:v>3</c:v>
                </c:pt>
              </c:strCache>
            </c:strRef>
          </c:tx>
          <c:spPr>
            <a:solidFill>
              <a:srgbClr val="EEA62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viktigt</c:v>
                </c:pt>
                <c:pt idx="1">
                  <c:v>Ganska viktigt</c:v>
                </c:pt>
                <c:pt idx="2">
                  <c:v>Varken viktigt eller oviktigt</c:v>
                </c:pt>
                <c:pt idx="3">
                  <c:v>Ganska oviktigt</c:v>
                </c:pt>
                <c:pt idx="4">
                  <c:v>Mycket oviktigt</c:v>
                </c:pt>
                <c:pt idx="5">
                  <c:v>Vet inte</c:v>
                </c:pt>
              </c:strCache>
            </c:strRef>
          </c:cat>
          <c:val>
            <c:numRef>
              <c:f>Sheet1!$D$3:$D$8</c:f>
            </c:numRef>
          </c:val>
          <c:extLst>
            <c:ext xmlns:c16="http://schemas.microsoft.com/office/drawing/2014/chart" uri="{C3380CC4-5D6E-409C-BE32-E72D297353CC}">
              <c16:uniqueId val="{00000002-CBD7-4084-BDC8-98FD597543BB}"/>
            </c:ext>
          </c:extLst>
        </c:ser>
        <c:ser>
          <c:idx val="3"/>
          <c:order val="3"/>
          <c:tx>
            <c:strRef>
              <c:f>Sheet1!$E$2</c:f>
              <c:strCache>
                <c:ptCount val="1"/>
                <c:pt idx="0">
                  <c:v>4</c:v>
                </c:pt>
              </c:strCache>
            </c:strRef>
          </c:tx>
          <c:spPr>
            <a:solidFill>
              <a:srgbClr val="EC7D17"/>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viktigt</c:v>
                </c:pt>
                <c:pt idx="1">
                  <c:v>Ganska viktigt</c:v>
                </c:pt>
                <c:pt idx="2">
                  <c:v>Varken viktigt eller oviktigt</c:v>
                </c:pt>
                <c:pt idx="3">
                  <c:v>Ganska oviktigt</c:v>
                </c:pt>
                <c:pt idx="4">
                  <c:v>Mycket oviktigt</c:v>
                </c:pt>
                <c:pt idx="5">
                  <c:v>Vet inte</c:v>
                </c:pt>
              </c:strCache>
            </c:strRef>
          </c:cat>
          <c:val>
            <c:numRef>
              <c:f>Sheet1!$E$3:$E$8</c:f>
            </c:numRef>
          </c:val>
          <c:extLst>
            <c:ext xmlns:c16="http://schemas.microsoft.com/office/drawing/2014/chart" uri="{C3380CC4-5D6E-409C-BE32-E72D297353CC}">
              <c16:uniqueId val="{00000003-CBD7-4084-BDC8-98FD597543BB}"/>
            </c:ext>
          </c:extLst>
        </c:ser>
        <c:ser>
          <c:idx val="4"/>
          <c:order val="4"/>
          <c:tx>
            <c:strRef>
              <c:f>Sheet1!$F$2</c:f>
              <c:strCache>
                <c:ptCount val="1"/>
                <c:pt idx="0">
                  <c:v>5</c:v>
                </c:pt>
              </c:strCache>
            </c:strRef>
          </c:tx>
          <c:spPr>
            <a:solidFill>
              <a:srgbClr val="26889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viktigt</c:v>
                </c:pt>
                <c:pt idx="1">
                  <c:v>Ganska viktigt</c:v>
                </c:pt>
                <c:pt idx="2">
                  <c:v>Varken viktigt eller oviktigt</c:v>
                </c:pt>
                <c:pt idx="3">
                  <c:v>Ganska oviktigt</c:v>
                </c:pt>
                <c:pt idx="4">
                  <c:v>Mycket oviktigt</c:v>
                </c:pt>
                <c:pt idx="5">
                  <c:v>Vet inte</c:v>
                </c:pt>
              </c:strCache>
            </c:strRef>
          </c:cat>
          <c:val>
            <c:numRef>
              <c:f>Sheet1!$F$3:$F$8</c:f>
            </c:numRef>
          </c:val>
          <c:extLst>
            <c:ext xmlns:c16="http://schemas.microsoft.com/office/drawing/2014/chart" uri="{C3380CC4-5D6E-409C-BE32-E72D297353CC}">
              <c16:uniqueId val="{00000004-CBD7-4084-BDC8-98FD597543BB}"/>
            </c:ext>
          </c:extLst>
        </c:ser>
        <c:ser>
          <c:idx val="5"/>
          <c:order val="5"/>
          <c:tx>
            <c:strRef>
              <c:f>Sheet1!$G$2</c:f>
              <c:strCache>
                <c:ptCount val="1"/>
                <c:pt idx="0">
                  <c:v>6</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viktigt</c:v>
                </c:pt>
                <c:pt idx="1">
                  <c:v>Ganska viktigt</c:v>
                </c:pt>
                <c:pt idx="2">
                  <c:v>Varken viktigt eller oviktigt</c:v>
                </c:pt>
                <c:pt idx="3">
                  <c:v>Ganska oviktigt</c:v>
                </c:pt>
                <c:pt idx="4">
                  <c:v>Mycket oviktigt</c:v>
                </c:pt>
                <c:pt idx="5">
                  <c:v>Vet inte</c:v>
                </c:pt>
              </c:strCache>
            </c:strRef>
          </c:cat>
          <c:val>
            <c:numRef>
              <c:f>Sheet1!$G$3:$G$8</c:f>
            </c:numRef>
          </c:val>
          <c:extLst>
            <c:ext xmlns:c16="http://schemas.microsoft.com/office/drawing/2014/chart" uri="{C3380CC4-5D6E-409C-BE32-E72D297353CC}">
              <c16:uniqueId val="{00000005-CBD7-4084-BDC8-98FD597543BB}"/>
            </c:ext>
          </c:extLst>
        </c:ser>
        <c:ser>
          <c:idx val="6"/>
          <c:order val="6"/>
          <c:tx>
            <c:strRef>
              <c:f>Sheet1!$H$2</c:f>
              <c:strCache>
                <c:ptCount val="1"/>
                <c:pt idx="0">
                  <c:v>7</c:v>
                </c:pt>
              </c:strCache>
            </c:strRef>
          </c:tx>
          <c:spPr>
            <a:solidFill>
              <a:srgbClr val="FE585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viktigt</c:v>
                </c:pt>
                <c:pt idx="1">
                  <c:v>Ganska viktigt</c:v>
                </c:pt>
                <c:pt idx="2">
                  <c:v>Varken viktigt eller oviktigt</c:v>
                </c:pt>
                <c:pt idx="3">
                  <c:v>Ganska oviktigt</c:v>
                </c:pt>
                <c:pt idx="4">
                  <c:v>Mycket oviktigt</c:v>
                </c:pt>
                <c:pt idx="5">
                  <c:v>Vet inte</c:v>
                </c:pt>
              </c:strCache>
            </c:strRef>
          </c:cat>
          <c:val>
            <c:numRef>
              <c:f>Sheet1!$H$3:$H$8</c:f>
            </c:numRef>
          </c:val>
          <c:extLst>
            <c:ext xmlns:c16="http://schemas.microsoft.com/office/drawing/2014/chart" uri="{C3380CC4-5D6E-409C-BE32-E72D297353CC}">
              <c16:uniqueId val="{00000006-CBD7-4084-BDC8-98FD597543BB}"/>
            </c:ext>
          </c:extLst>
        </c:ser>
        <c:ser>
          <c:idx val="7"/>
          <c:order val="7"/>
          <c:tx>
            <c:strRef>
              <c:f>Sheet1!$I$2</c:f>
              <c:strCache>
                <c:ptCount val="1"/>
                <c:pt idx="0">
                  <c:v>8</c:v>
                </c:pt>
              </c:strCache>
            </c:strRef>
          </c:tx>
          <c:spPr>
            <a:solidFill>
              <a:srgbClr val="E0323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viktigt</c:v>
                </c:pt>
                <c:pt idx="1">
                  <c:v>Ganska viktigt</c:v>
                </c:pt>
                <c:pt idx="2">
                  <c:v>Varken viktigt eller oviktigt</c:v>
                </c:pt>
                <c:pt idx="3">
                  <c:v>Ganska oviktigt</c:v>
                </c:pt>
                <c:pt idx="4">
                  <c:v>Mycket oviktigt</c:v>
                </c:pt>
                <c:pt idx="5">
                  <c:v>Vet inte</c:v>
                </c:pt>
              </c:strCache>
            </c:strRef>
          </c:cat>
          <c:val>
            <c:numRef>
              <c:f>Sheet1!$I$3:$I$8</c:f>
            </c:numRef>
          </c:val>
          <c:extLst>
            <c:ext xmlns:c16="http://schemas.microsoft.com/office/drawing/2014/chart" uri="{C3380CC4-5D6E-409C-BE32-E72D297353CC}">
              <c16:uniqueId val="{00000007-CBD7-4084-BDC8-98FD597543BB}"/>
            </c:ext>
          </c:extLst>
        </c:ser>
        <c:ser>
          <c:idx val="8"/>
          <c:order val="8"/>
          <c:tx>
            <c:strRef>
              <c:f>Sheet1!$J$2</c:f>
              <c:strCache>
                <c:ptCount val="1"/>
                <c:pt idx="0">
                  <c:v>9</c:v>
                </c:pt>
              </c:strCache>
            </c:strRef>
          </c:tx>
          <c:spPr>
            <a:solidFill>
              <a:srgbClr val="93CA9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viktigt</c:v>
                </c:pt>
                <c:pt idx="1">
                  <c:v>Ganska viktigt</c:v>
                </c:pt>
                <c:pt idx="2">
                  <c:v>Varken viktigt eller oviktigt</c:v>
                </c:pt>
                <c:pt idx="3">
                  <c:v>Ganska oviktigt</c:v>
                </c:pt>
                <c:pt idx="4">
                  <c:v>Mycket oviktigt</c:v>
                </c:pt>
                <c:pt idx="5">
                  <c:v>Vet inte</c:v>
                </c:pt>
              </c:strCache>
            </c:strRef>
          </c:cat>
          <c:val>
            <c:numRef>
              <c:f>Sheet1!$J$3:$J$8</c:f>
            </c:numRef>
          </c:val>
          <c:extLst>
            <c:ext xmlns:c16="http://schemas.microsoft.com/office/drawing/2014/chart" uri="{C3380CC4-5D6E-409C-BE32-E72D297353CC}">
              <c16:uniqueId val="{00000008-CBD7-4084-BDC8-98FD597543BB}"/>
            </c:ext>
          </c:extLst>
        </c:ser>
        <c:ser>
          <c:idx val="9"/>
          <c:order val="9"/>
          <c:tx>
            <c:strRef>
              <c:f>Sheet1!$K$2</c:f>
              <c:strCache>
                <c:ptCount val="1"/>
                <c:pt idx="0">
                  <c:v>19</c:v>
                </c:pt>
              </c:strCache>
            </c:strRef>
          </c:tx>
          <c:spPr>
            <a:solidFill>
              <a:srgbClr val="6CAC92"/>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viktigt</c:v>
                </c:pt>
                <c:pt idx="1">
                  <c:v>Ganska viktigt</c:v>
                </c:pt>
                <c:pt idx="2">
                  <c:v>Varken viktigt eller oviktigt</c:v>
                </c:pt>
                <c:pt idx="3">
                  <c:v>Ganska oviktigt</c:v>
                </c:pt>
                <c:pt idx="4">
                  <c:v>Mycket oviktigt</c:v>
                </c:pt>
                <c:pt idx="5">
                  <c:v>Vet inte</c:v>
                </c:pt>
              </c:strCache>
            </c:strRef>
          </c:cat>
          <c:val>
            <c:numRef>
              <c:f>Sheet1!$K$3:$K$8</c:f>
            </c:numRef>
          </c:val>
          <c:extLst>
            <c:ext xmlns:c16="http://schemas.microsoft.com/office/drawing/2014/chart" uri="{C3380CC4-5D6E-409C-BE32-E72D297353CC}">
              <c16:uniqueId val="{00000009-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0"/>
          <c:order val="0"/>
          <c:tx>
            <c:strRef>
              <c:f>Sheet1!$B$1</c:f>
              <c:strCache>
                <c:ptCount val="1"/>
                <c:pt idx="0">
                  <c:v>Totalt</c:v>
                </c:pt>
              </c:strCache>
            </c:strRef>
          </c:tx>
          <c:spPr>
            <a:solidFill>
              <a:srgbClr val="3C8C86"/>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000" b="1">
                    <a:solidFill>
                      <a:srgbClr val="41414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Mycket positivt</c:v>
                </c:pt>
                <c:pt idx="1">
                  <c:v>Ganska positivt</c:v>
                </c:pt>
                <c:pt idx="2">
                  <c:v>Varken positivt eller negativt</c:v>
                </c:pt>
                <c:pt idx="3">
                  <c:v>Ganska negativt</c:v>
                </c:pt>
                <c:pt idx="4">
                  <c:v>Mycket negativt</c:v>
                </c:pt>
                <c:pt idx="5">
                  <c:v>Vet ej</c:v>
                </c:pt>
              </c:strCache>
            </c:strRef>
          </c:cat>
          <c:val>
            <c:numRef>
              <c:f>Sheet1!$B$3:$B$8</c:f>
              <c:numCache>
                <c:formatCode>0%</c:formatCode>
                <c:ptCount val="6"/>
                <c:pt idx="0">
                  <c:v>4.0163422977907072E-2</c:v>
                </c:pt>
                <c:pt idx="1">
                  <c:v>6.5446821090539703E-2</c:v>
                </c:pt>
                <c:pt idx="2">
                  <c:v>0.69770867985236396</c:v>
                </c:pt>
                <c:pt idx="3">
                  <c:v>9.9390752678705993E-2</c:v>
                </c:pt>
                <c:pt idx="4">
                  <c:v>5.9368107518322596E-2</c:v>
                </c:pt>
                <c:pt idx="5">
                  <c:v>3.7922215882164309E-2</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c:v>
                </c:pt>
              </c:strCache>
            </c:strRef>
          </c:tx>
          <c:spPr>
            <a:solidFill>
              <a:srgbClr val="00696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positivt</c:v>
                </c:pt>
                <c:pt idx="1">
                  <c:v>Ganska positivt</c:v>
                </c:pt>
                <c:pt idx="2">
                  <c:v>Varken positivt eller negativt</c:v>
                </c:pt>
                <c:pt idx="3">
                  <c:v>Ganska negativt</c:v>
                </c:pt>
                <c:pt idx="4">
                  <c:v>Mycket negativt</c:v>
                </c:pt>
                <c:pt idx="5">
                  <c:v>Vet ej</c:v>
                </c:pt>
              </c:strCache>
            </c:strRef>
          </c:cat>
          <c:val>
            <c:numRef>
              <c:f>Sheet1!$C$3:$C$8</c:f>
            </c:numRef>
          </c:val>
          <c:extLst>
            <c:ext xmlns:c16="http://schemas.microsoft.com/office/drawing/2014/chart" uri="{C3380CC4-5D6E-409C-BE32-E72D297353CC}">
              <c16:uniqueId val="{00000001-CBD7-4084-BDC8-98FD597543BB}"/>
            </c:ext>
          </c:extLst>
        </c:ser>
        <c:ser>
          <c:idx val="2"/>
          <c:order val="2"/>
          <c:tx>
            <c:strRef>
              <c:f>Sheet1!$D$2</c:f>
              <c:strCache>
                <c:ptCount val="1"/>
                <c:pt idx="0">
                  <c:v>3</c:v>
                </c:pt>
              </c:strCache>
            </c:strRef>
          </c:tx>
          <c:spPr>
            <a:solidFill>
              <a:srgbClr val="EEA62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positivt</c:v>
                </c:pt>
                <c:pt idx="1">
                  <c:v>Ganska positivt</c:v>
                </c:pt>
                <c:pt idx="2">
                  <c:v>Varken positivt eller negativt</c:v>
                </c:pt>
                <c:pt idx="3">
                  <c:v>Ganska negativt</c:v>
                </c:pt>
                <c:pt idx="4">
                  <c:v>Mycket negativt</c:v>
                </c:pt>
                <c:pt idx="5">
                  <c:v>Vet ej</c:v>
                </c:pt>
              </c:strCache>
            </c:strRef>
          </c:cat>
          <c:val>
            <c:numRef>
              <c:f>Sheet1!$D$3:$D$8</c:f>
            </c:numRef>
          </c:val>
          <c:extLst>
            <c:ext xmlns:c16="http://schemas.microsoft.com/office/drawing/2014/chart" uri="{C3380CC4-5D6E-409C-BE32-E72D297353CC}">
              <c16:uniqueId val="{00000002-CBD7-4084-BDC8-98FD597543BB}"/>
            </c:ext>
          </c:extLst>
        </c:ser>
        <c:ser>
          <c:idx val="3"/>
          <c:order val="3"/>
          <c:tx>
            <c:strRef>
              <c:f>Sheet1!$E$2</c:f>
              <c:strCache>
                <c:ptCount val="1"/>
                <c:pt idx="0">
                  <c:v>4</c:v>
                </c:pt>
              </c:strCache>
            </c:strRef>
          </c:tx>
          <c:spPr>
            <a:solidFill>
              <a:srgbClr val="EC7D17"/>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positivt</c:v>
                </c:pt>
                <c:pt idx="1">
                  <c:v>Ganska positivt</c:v>
                </c:pt>
                <c:pt idx="2">
                  <c:v>Varken positivt eller negativt</c:v>
                </c:pt>
                <c:pt idx="3">
                  <c:v>Ganska negativt</c:v>
                </c:pt>
                <c:pt idx="4">
                  <c:v>Mycket negativt</c:v>
                </c:pt>
                <c:pt idx="5">
                  <c:v>Vet ej</c:v>
                </c:pt>
              </c:strCache>
            </c:strRef>
          </c:cat>
          <c:val>
            <c:numRef>
              <c:f>Sheet1!$E$3:$E$8</c:f>
            </c:numRef>
          </c:val>
          <c:extLst>
            <c:ext xmlns:c16="http://schemas.microsoft.com/office/drawing/2014/chart" uri="{C3380CC4-5D6E-409C-BE32-E72D297353CC}">
              <c16:uniqueId val="{00000003-CBD7-4084-BDC8-98FD597543BB}"/>
            </c:ext>
          </c:extLst>
        </c:ser>
        <c:ser>
          <c:idx val="4"/>
          <c:order val="4"/>
          <c:tx>
            <c:strRef>
              <c:f>Sheet1!$F$2</c:f>
              <c:strCache>
                <c:ptCount val="1"/>
                <c:pt idx="0">
                  <c:v>5</c:v>
                </c:pt>
              </c:strCache>
            </c:strRef>
          </c:tx>
          <c:spPr>
            <a:solidFill>
              <a:srgbClr val="26889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positivt</c:v>
                </c:pt>
                <c:pt idx="1">
                  <c:v>Ganska positivt</c:v>
                </c:pt>
                <c:pt idx="2">
                  <c:v>Varken positivt eller negativt</c:v>
                </c:pt>
                <c:pt idx="3">
                  <c:v>Ganska negativt</c:v>
                </c:pt>
                <c:pt idx="4">
                  <c:v>Mycket negativt</c:v>
                </c:pt>
                <c:pt idx="5">
                  <c:v>Vet ej</c:v>
                </c:pt>
              </c:strCache>
            </c:strRef>
          </c:cat>
          <c:val>
            <c:numRef>
              <c:f>Sheet1!$F$3:$F$8</c:f>
            </c:numRef>
          </c:val>
          <c:extLst>
            <c:ext xmlns:c16="http://schemas.microsoft.com/office/drawing/2014/chart" uri="{C3380CC4-5D6E-409C-BE32-E72D297353CC}">
              <c16:uniqueId val="{00000004-CBD7-4084-BDC8-98FD597543BB}"/>
            </c:ext>
          </c:extLst>
        </c:ser>
        <c:ser>
          <c:idx val="5"/>
          <c:order val="5"/>
          <c:tx>
            <c:strRef>
              <c:f>Sheet1!$G$2</c:f>
              <c:strCache>
                <c:ptCount val="1"/>
                <c:pt idx="0">
                  <c:v>6</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positivt</c:v>
                </c:pt>
                <c:pt idx="1">
                  <c:v>Ganska positivt</c:v>
                </c:pt>
                <c:pt idx="2">
                  <c:v>Varken positivt eller negativt</c:v>
                </c:pt>
                <c:pt idx="3">
                  <c:v>Ganska negativt</c:v>
                </c:pt>
                <c:pt idx="4">
                  <c:v>Mycket negativt</c:v>
                </c:pt>
                <c:pt idx="5">
                  <c:v>Vet ej</c:v>
                </c:pt>
              </c:strCache>
            </c:strRef>
          </c:cat>
          <c:val>
            <c:numRef>
              <c:f>Sheet1!$G$3:$G$8</c:f>
            </c:numRef>
          </c:val>
          <c:extLst>
            <c:ext xmlns:c16="http://schemas.microsoft.com/office/drawing/2014/chart" uri="{C3380CC4-5D6E-409C-BE32-E72D297353CC}">
              <c16:uniqueId val="{00000005-CBD7-4084-BDC8-98FD597543BB}"/>
            </c:ext>
          </c:extLst>
        </c:ser>
        <c:ser>
          <c:idx val="6"/>
          <c:order val="6"/>
          <c:tx>
            <c:strRef>
              <c:f>Sheet1!$H$2</c:f>
              <c:strCache>
                <c:ptCount val="1"/>
                <c:pt idx="0">
                  <c:v>7</c:v>
                </c:pt>
              </c:strCache>
            </c:strRef>
          </c:tx>
          <c:spPr>
            <a:solidFill>
              <a:srgbClr val="FE585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positivt</c:v>
                </c:pt>
                <c:pt idx="1">
                  <c:v>Ganska positivt</c:v>
                </c:pt>
                <c:pt idx="2">
                  <c:v>Varken positivt eller negativt</c:v>
                </c:pt>
                <c:pt idx="3">
                  <c:v>Ganska negativt</c:v>
                </c:pt>
                <c:pt idx="4">
                  <c:v>Mycket negativt</c:v>
                </c:pt>
                <c:pt idx="5">
                  <c:v>Vet ej</c:v>
                </c:pt>
              </c:strCache>
            </c:strRef>
          </c:cat>
          <c:val>
            <c:numRef>
              <c:f>Sheet1!$H$3:$H$8</c:f>
            </c:numRef>
          </c:val>
          <c:extLst>
            <c:ext xmlns:c16="http://schemas.microsoft.com/office/drawing/2014/chart" uri="{C3380CC4-5D6E-409C-BE32-E72D297353CC}">
              <c16:uniqueId val="{00000006-CBD7-4084-BDC8-98FD597543BB}"/>
            </c:ext>
          </c:extLst>
        </c:ser>
        <c:ser>
          <c:idx val="7"/>
          <c:order val="7"/>
          <c:tx>
            <c:strRef>
              <c:f>Sheet1!$I$2</c:f>
              <c:strCache>
                <c:ptCount val="1"/>
                <c:pt idx="0">
                  <c:v>8</c:v>
                </c:pt>
              </c:strCache>
            </c:strRef>
          </c:tx>
          <c:spPr>
            <a:solidFill>
              <a:srgbClr val="E0323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positivt</c:v>
                </c:pt>
                <c:pt idx="1">
                  <c:v>Ganska positivt</c:v>
                </c:pt>
                <c:pt idx="2">
                  <c:v>Varken positivt eller negativt</c:v>
                </c:pt>
                <c:pt idx="3">
                  <c:v>Ganska negativt</c:v>
                </c:pt>
                <c:pt idx="4">
                  <c:v>Mycket negativt</c:v>
                </c:pt>
                <c:pt idx="5">
                  <c:v>Vet ej</c:v>
                </c:pt>
              </c:strCache>
            </c:strRef>
          </c:cat>
          <c:val>
            <c:numRef>
              <c:f>Sheet1!$I$3:$I$8</c:f>
            </c:numRef>
          </c:val>
          <c:extLst>
            <c:ext xmlns:c16="http://schemas.microsoft.com/office/drawing/2014/chart" uri="{C3380CC4-5D6E-409C-BE32-E72D297353CC}">
              <c16:uniqueId val="{00000007-CBD7-4084-BDC8-98FD597543BB}"/>
            </c:ext>
          </c:extLst>
        </c:ser>
        <c:ser>
          <c:idx val="8"/>
          <c:order val="8"/>
          <c:tx>
            <c:strRef>
              <c:f>Sheet1!$J$2</c:f>
              <c:strCache>
                <c:ptCount val="1"/>
                <c:pt idx="0">
                  <c:v>9</c:v>
                </c:pt>
              </c:strCache>
            </c:strRef>
          </c:tx>
          <c:spPr>
            <a:solidFill>
              <a:srgbClr val="93CA9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positivt</c:v>
                </c:pt>
                <c:pt idx="1">
                  <c:v>Ganska positivt</c:v>
                </c:pt>
                <c:pt idx="2">
                  <c:v>Varken positivt eller negativt</c:v>
                </c:pt>
                <c:pt idx="3">
                  <c:v>Ganska negativt</c:v>
                </c:pt>
                <c:pt idx="4">
                  <c:v>Mycket negativt</c:v>
                </c:pt>
                <c:pt idx="5">
                  <c:v>Vet ej</c:v>
                </c:pt>
              </c:strCache>
            </c:strRef>
          </c:cat>
          <c:val>
            <c:numRef>
              <c:f>Sheet1!$J$3:$J$8</c:f>
            </c:numRef>
          </c:val>
          <c:extLst>
            <c:ext xmlns:c16="http://schemas.microsoft.com/office/drawing/2014/chart" uri="{C3380CC4-5D6E-409C-BE32-E72D297353CC}">
              <c16:uniqueId val="{00000008-CBD7-4084-BDC8-98FD597543BB}"/>
            </c:ext>
          </c:extLst>
        </c:ser>
        <c:ser>
          <c:idx val="9"/>
          <c:order val="9"/>
          <c:tx>
            <c:strRef>
              <c:f>Sheet1!$K$2</c:f>
              <c:strCache>
                <c:ptCount val="1"/>
                <c:pt idx="0">
                  <c:v>19</c:v>
                </c:pt>
              </c:strCache>
            </c:strRef>
          </c:tx>
          <c:spPr>
            <a:solidFill>
              <a:srgbClr val="6CAC92"/>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positivt</c:v>
                </c:pt>
                <c:pt idx="1">
                  <c:v>Ganska positivt</c:v>
                </c:pt>
                <c:pt idx="2">
                  <c:v>Varken positivt eller negativt</c:v>
                </c:pt>
                <c:pt idx="3">
                  <c:v>Ganska negativt</c:v>
                </c:pt>
                <c:pt idx="4">
                  <c:v>Mycket negativt</c:v>
                </c:pt>
                <c:pt idx="5">
                  <c:v>Vet ej</c:v>
                </c:pt>
              </c:strCache>
            </c:strRef>
          </c:cat>
          <c:val>
            <c:numRef>
              <c:f>Sheet1!$K$3:$K$8</c:f>
            </c:numRef>
          </c:val>
          <c:extLst>
            <c:ext xmlns:c16="http://schemas.microsoft.com/office/drawing/2014/chart" uri="{C3380CC4-5D6E-409C-BE32-E72D297353CC}">
              <c16:uniqueId val="{00000009-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0"/>
          <c:order val="0"/>
          <c:tx>
            <c:strRef>
              <c:f>Sheet1!$B$1</c:f>
              <c:strCache>
                <c:ptCount val="1"/>
                <c:pt idx="0">
                  <c:v>Totalt</c:v>
                </c:pt>
              </c:strCache>
            </c:strRef>
          </c:tx>
          <c:spPr>
            <a:solidFill>
              <a:srgbClr val="3C8C86"/>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000" b="1">
                    <a:solidFill>
                      <a:srgbClr val="41414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Mycket stort förtroende</c:v>
                </c:pt>
                <c:pt idx="1">
                  <c:v>Ganska stort förtroende</c:v>
                </c:pt>
                <c:pt idx="2">
                  <c:v>Varken stort eller litet</c:v>
                </c:pt>
                <c:pt idx="3">
                  <c:v>Ganska litet förtroende</c:v>
                </c:pt>
                <c:pt idx="4">
                  <c:v>Mycket litet förtroende</c:v>
                </c:pt>
                <c:pt idx="5">
                  <c:v>Vet ej</c:v>
                </c:pt>
              </c:strCache>
            </c:strRef>
          </c:cat>
          <c:val>
            <c:numRef>
              <c:f>Sheet1!$B$3:$B$8</c:f>
              <c:numCache>
                <c:formatCode>0%</c:formatCode>
                <c:ptCount val="6"/>
                <c:pt idx="0">
                  <c:v>6.376665785234667E-2</c:v>
                </c:pt>
                <c:pt idx="1">
                  <c:v>0.35968637049331198</c:v>
                </c:pt>
                <c:pt idx="2">
                  <c:v>0.27343515656693268</c:v>
                </c:pt>
                <c:pt idx="3">
                  <c:v>0.17499227064183354</c:v>
                </c:pt>
                <c:pt idx="4">
                  <c:v>9.0832415241656403E-2</c:v>
                </c:pt>
                <c:pt idx="5">
                  <c:v>3.7287129203923776E-2</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c:v>
                </c:pt>
              </c:strCache>
            </c:strRef>
          </c:tx>
          <c:spPr>
            <a:solidFill>
              <a:srgbClr val="00696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stort förtroende</c:v>
                </c:pt>
                <c:pt idx="1">
                  <c:v>Ganska stort förtroende</c:v>
                </c:pt>
                <c:pt idx="2">
                  <c:v>Varken stort eller litet</c:v>
                </c:pt>
                <c:pt idx="3">
                  <c:v>Ganska litet förtroende</c:v>
                </c:pt>
                <c:pt idx="4">
                  <c:v>Mycket litet förtroende</c:v>
                </c:pt>
                <c:pt idx="5">
                  <c:v>Vet ej</c:v>
                </c:pt>
              </c:strCache>
            </c:strRef>
          </c:cat>
          <c:val>
            <c:numRef>
              <c:f>Sheet1!$C$3:$C$8</c:f>
            </c:numRef>
          </c:val>
          <c:extLst>
            <c:ext xmlns:c16="http://schemas.microsoft.com/office/drawing/2014/chart" uri="{C3380CC4-5D6E-409C-BE32-E72D297353CC}">
              <c16:uniqueId val="{00000001-CBD7-4084-BDC8-98FD597543BB}"/>
            </c:ext>
          </c:extLst>
        </c:ser>
        <c:ser>
          <c:idx val="2"/>
          <c:order val="2"/>
          <c:tx>
            <c:strRef>
              <c:f>Sheet1!$D$2</c:f>
              <c:strCache>
                <c:ptCount val="1"/>
                <c:pt idx="0">
                  <c:v>3</c:v>
                </c:pt>
              </c:strCache>
            </c:strRef>
          </c:tx>
          <c:spPr>
            <a:solidFill>
              <a:srgbClr val="EEA62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stort förtroende</c:v>
                </c:pt>
                <c:pt idx="1">
                  <c:v>Ganska stort förtroende</c:v>
                </c:pt>
                <c:pt idx="2">
                  <c:v>Varken stort eller litet</c:v>
                </c:pt>
                <c:pt idx="3">
                  <c:v>Ganska litet förtroende</c:v>
                </c:pt>
                <c:pt idx="4">
                  <c:v>Mycket litet förtroende</c:v>
                </c:pt>
                <c:pt idx="5">
                  <c:v>Vet ej</c:v>
                </c:pt>
              </c:strCache>
            </c:strRef>
          </c:cat>
          <c:val>
            <c:numRef>
              <c:f>Sheet1!$D$3:$D$8</c:f>
            </c:numRef>
          </c:val>
          <c:extLst>
            <c:ext xmlns:c16="http://schemas.microsoft.com/office/drawing/2014/chart" uri="{C3380CC4-5D6E-409C-BE32-E72D297353CC}">
              <c16:uniqueId val="{00000002-CBD7-4084-BDC8-98FD597543BB}"/>
            </c:ext>
          </c:extLst>
        </c:ser>
        <c:ser>
          <c:idx val="3"/>
          <c:order val="3"/>
          <c:tx>
            <c:strRef>
              <c:f>Sheet1!$E$2</c:f>
              <c:strCache>
                <c:ptCount val="1"/>
                <c:pt idx="0">
                  <c:v>4</c:v>
                </c:pt>
              </c:strCache>
            </c:strRef>
          </c:tx>
          <c:spPr>
            <a:solidFill>
              <a:srgbClr val="EC7D17"/>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stort förtroende</c:v>
                </c:pt>
                <c:pt idx="1">
                  <c:v>Ganska stort förtroende</c:v>
                </c:pt>
                <c:pt idx="2">
                  <c:v>Varken stort eller litet</c:v>
                </c:pt>
                <c:pt idx="3">
                  <c:v>Ganska litet förtroende</c:v>
                </c:pt>
                <c:pt idx="4">
                  <c:v>Mycket litet förtroende</c:v>
                </c:pt>
                <c:pt idx="5">
                  <c:v>Vet ej</c:v>
                </c:pt>
              </c:strCache>
            </c:strRef>
          </c:cat>
          <c:val>
            <c:numRef>
              <c:f>Sheet1!$E$3:$E$8</c:f>
            </c:numRef>
          </c:val>
          <c:extLst>
            <c:ext xmlns:c16="http://schemas.microsoft.com/office/drawing/2014/chart" uri="{C3380CC4-5D6E-409C-BE32-E72D297353CC}">
              <c16:uniqueId val="{00000003-CBD7-4084-BDC8-98FD597543BB}"/>
            </c:ext>
          </c:extLst>
        </c:ser>
        <c:ser>
          <c:idx val="4"/>
          <c:order val="4"/>
          <c:tx>
            <c:strRef>
              <c:f>Sheet1!$F$2</c:f>
              <c:strCache>
                <c:ptCount val="1"/>
                <c:pt idx="0">
                  <c:v>5</c:v>
                </c:pt>
              </c:strCache>
            </c:strRef>
          </c:tx>
          <c:spPr>
            <a:solidFill>
              <a:srgbClr val="26889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stort förtroende</c:v>
                </c:pt>
                <c:pt idx="1">
                  <c:v>Ganska stort förtroende</c:v>
                </c:pt>
                <c:pt idx="2">
                  <c:v>Varken stort eller litet</c:v>
                </c:pt>
                <c:pt idx="3">
                  <c:v>Ganska litet förtroende</c:v>
                </c:pt>
                <c:pt idx="4">
                  <c:v>Mycket litet förtroende</c:v>
                </c:pt>
                <c:pt idx="5">
                  <c:v>Vet ej</c:v>
                </c:pt>
              </c:strCache>
            </c:strRef>
          </c:cat>
          <c:val>
            <c:numRef>
              <c:f>Sheet1!$F$3:$F$8</c:f>
            </c:numRef>
          </c:val>
          <c:extLst>
            <c:ext xmlns:c16="http://schemas.microsoft.com/office/drawing/2014/chart" uri="{C3380CC4-5D6E-409C-BE32-E72D297353CC}">
              <c16:uniqueId val="{00000004-CBD7-4084-BDC8-98FD597543BB}"/>
            </c:ext>
          </c:extLst>
        </c:ser>
        <c:ser>
          <c:idx val="5"/>
          <c:order val="5"/>
          <c:tx>
            <c:strRef>
              <c:f>Sheet1!$G$2</c:f>
              <c:strCache>
                <c:ptCount val="1"/>
                <c:pt idx="0">
                  <c:v>6</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stort förtroende</c:v>
                </c:pt>
                <c:pt idx="1">
                  <c:v>Ganska stort förtroende</c:v>
                </c:pt>
                <c:pt idx="2">
                  <c:v>Varken stort eller litet</c:v>
                </c:pt>
                <c:pt idx="3">
                  <c:v>Ganska litet förtroende</c:v>
                </c:pt>
                <c:pt idx="4">
                  <c:v>Mycket litet förtroende</c:v>
                </c:pt>
                <c:pt idx="5">
                  <c:v>Vet ej</c:v>
                </c:pt>
              </c:strCache>
            </c:strRef>
          </c:cat>
          <c:val>
            <c:numRef>
              <c:f>Sheet1!$G$3:$G$8</c:f>
            </c:numRef>
          </c:val>
          <c:extLst>
            <c:ext xmlns:c16="http://schemas.microsoft.com/office/drawing/2014/chart" uri="{C3380CC4-5D6E-409C-BE32-E72D297353CC}">
              <c16:uniqueId val="{00000005-CBD7-4084-BDC8-98FD597543BB}"/>
            </c:ext>
          </c:extLst>
        </c:ser>
        <c:ser>
          <c:idx val="6"/>
          <c:order val="6"/>
          <c:tx>
            <c:strRef>
              <c:f>Sheet1!$H$2</c:f>
              <c:strCache>
                <c:ptCount val="1"/>
                <c:pt idx="0">
                  <c:v>7</c:v>
                </c:pt>
              </c:strCache>
            </c:strRef>
          </c:tx>
          <c:spPr>
            <a:solidFill>
              <a:srgbClr val="FE585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stort förtroende</c:v>
                </c:pt>
                <c:pt idx="1">
                  <c:v>Ganska stort förtroende</c:v>
                </c:pt>
                <c:pt idx="2">
                  <c:v>Varken stort eller litet</c:v>
                </c:pt>
                <c:pt idx="3">
                  <c:v>Ganska litet förtroende</c:v>
                </c:pt>
                <c:pt idx="4">
                  <c:v>Mycket litet förtroende</c:v>
                </c:pt>
                <c:pt idx="5">
                  <c:v>Vet ej</c:v>
                </c:pt>
              </c:strCache>
            </c:strRef>
          </c:cat>
          <c:val>
            <c:numRef>
              <c:f>Sheet1!$H$3:$H$8</c:f>
            </c:numRef>
          </c:val>
          <c:extLst>
            <c:ext xmlns:c16="http://schemas.microsoft.com/office/drawing/2014/chart" uri="{C3380CC4-5D6E-409C-BE32-E72D297353CC}">
              <c16:uniqueId val="{00000006-CBD7-4084-BDC8-98FD597543BB}"/>
            </c:ext>
          </c:extLst>
        </c:ser>
        <c:ser>
          <c:idx val="7"/>
          <c:order val="7"/>
          <c:tx>
            <c:strRef>
              <c:f>Sheet1!$I$2</c:f>
              <c:strCache>
                <c:ptCount val="1"/>
                <c:pt idx="0">
                  <c:v>8</c:v>
                </c:pt>
              </c:strCache>
            </c:strRef>
          </c:tx>
          <c:spPr>
            <a:solidFill>
              <a:srgbClr val="E0323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stort förtroende</c:v>
                </c:pt>
                <c:pt idx="1">
                  <c:v>Ganska stort förtroende</c:v>
                </c:pt>
                <c:pt idx="2">
                  <c:v>Varken stort eller litet</c:v>
                </c:pt>
                <c:pt idx="3">
                  <c:v>Ganska litet förtroende</c:v>
                </c:pt>
                <c:pt idx="4">
                  <c:v>Mycket litet förtroende</c:v>
                </c:pt>
                <c:pt idx="5">
                  <c:v>Vet ej</c:v>
                </c:pt>
              </c:strCache>
            </c:strRef>
          </c:cat>
          <c:val>
            <c:numRef>
              <c:f>Sheet1!$I$3:$I$8</c:f>
            </c:numRef>
          </c:val>
          <c:extLst>
            <c:ext xmlns:c16="http://schemas.microsoft.com/office/drawing/2014/chart" uri="{C3380CC4-5D6E-409C-BE32-E72D297353CC}">
              <c16:uniqueId val="{00000007-CBD7-4084-BDC8-98FD597543BB}"/>
            </c:ext>
          </c:extLst>
        </c:ser>
        <c:ser>
          <c:idx val="8"/>
          <c:order val="8"/>
          <c:tx>
            <c:strRef>
              <c:f>Sheet1!$J$2</c:f>
              <c:strCache>
                <c:ptCount val="1"/>
                <c:pt idx="0">
                  <c:v>9</c:v>
                </c:pt>
              </c:strCache>
            </c:strRef>
          </c:tx>
          <c:spPr>
            <a:solidFill>
              <a:srgbClr val="93CA9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stort förtroende</c:v>
                </c:pt>
                <c:pt idx="1">
                  <c:v>Ganska stort förtroende</c:v>
                </c:pt>
                <c:pt idx="2">
                  <c:v>Varken stort eller litet</c:v>
                </c:pt>
                <c:pt idx="3">
                  <c:v>Ganska litet förtroende</c:v>
                </c:pt>
                <c:pt idx="4">
                  <c:v>Mycket litet förtroende</c:v>
                </c:pt>
                <c:pt idx="5">
                  <c:v>Vet ej</c:v>
                </c:pt>
              </c:strCache>
            </c:strRef>
          </c:cat>
          <c:val>
            <c:numRef>
              <c:f>Sheet1!$J$3:$J$8</c:f>
            </c:numRef>
          </c:val>
          <c:extLst>
            <c:ext xmlns:c16="http://schemas.microsoft.com/office/drawing/2014/chart" uri="{C3380CC4-5D6E-409C-BE32-E72D297353CC}">
              <c16:uniqueId val="{00000008-CBD7-4084-BDC8-98FD597543BB}"/>
            </c:ext>
          </c:extLst>
        </c:ser>
        <c:ser>
          <c:idx val="9"/>
          <c:order val="9"/>
          <c:tx>
            <c:strRef>
              <c:f>Sheet1!$K$2</c:f>
              <c:strCache>
                <c:ptCount val="1"/>
                <c:pt idx="0">
                  <c:v>19</c:v>
                </c:pt>
              </c:strCache>
            </c:strRef>
          </c:tx>
          <c:spPr>
            <a:solidFill>
              <a:srgbClr val="6CAC92"/>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stort förtroende</c:v>
                </c:pt>
                <c:pt idx="1">
                  <c:v>Ganska stort förtroende</c:v>
                </c:pt>
                <c:pt idx="2">
                  <c:v>Varken stort eller litet</c:v>
                </c:pt>
                <c:pt idx="3">
                  <c:v>Ganska litet förtroende</c:v>
                </c:pt>
                <c:pt idx="4">
                  <c:v>Mycket litet förtroende</c:v>
                </c:pt>
                <c:pt idx="5">
                  <c:v>Vet ej</c:v>
                </c:pt>
              </c:strCache>
            </c:strRef>
          </c:cat>
          <c:val>
            <c:numRef>
              <c:f>Sheet1!$K$3:$K$8</c:f>
            </c:numRef>
          </c:val>
          <c:extLst>
            <c:ext xmlns:c16="http://schemas.microsoft.com/office/drawing/2014/chart" uri="{C3380CC4-5D6E-409C-BE32-E72D297353CC}">
              <c16:uniqueId val="{00000009-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0"/>
          <c:order val="0"/>
          <c:tx>
            <c:strRef>
              <c:f>Sheet1!$B$1</c:f>
              <c:strCache>
                <c:ptCount val="1"/>
                <c:pt idx="0">
                  <c:v>Totalt</c:v>
                </c:pt>
              </c:strCache>
            </c:strRef>
          </c:tx>
          <c:spPr>
            <a:solidFill>
              <a:srgbClr val="3C8C86"/>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000" b="1">
                    <a:solidFill>
                      <a:srgbClr val="41414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Vet mycket väl</c:v>
                </c:pt>
                <c:pt idx="1">
                  <c:v>Vet ganska väl</c:v>
                </c:pt>
                <c:pt idx="2">
                  <c:v>Vet lite</c:v>
                </c:pt>
                <c:pt idx="3">
                  <c:v>Vet inte alls</c:v>
                </c:pt>
              </c:strCache>
            </c:strRef>
          </c:cat>
          <c:val>
            <c:numRef>
              <c:f>Sheet1!$B$3:$B$6</c:f>
              <c:numCache>
                <c:formatCode>0%</c:formatCode>
                <c:ptCount val="4"/>
                <c:pt idx="0">
                  <c:v>0.20926868201742121</c:v>
                </c:pt>
                <c:pt idx="1">
                  <c:v>0.48269665487823238</c:v>
                </c:pt>
                <c:pt idx="2">
                  <c:v>0.21952982453917017</c:v>
                </c:pt>
                <c:pt idx="3">
                  <c:v>8.8504838565181196E-2</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c:v>
                </c:pt>
              </c:strCache>
            </c:strRef>
          </c:tx>
          <c:spPr>
            <a:solidFill>
              <a:srgbClr val="00696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Vet mycket väl</c:v>
                </c:pt>
                <c:pt idx="1">
                  <c:v>Vet ganska väl</c:v>
                </c:pt>
                <c:pt idx="2">
                  <c:v>Vet lite</c:v>
                </c:pt>
                <c:pt idx="3">
                  <c:v>Vet inte alls</c:v>
                </c:pt>
              </c:strCache>
            </c:strRef>
          </c:cat>
          <c:val>
            <c:numRef>
              <c:f>Sheet1!$C$3:$C$6</c:f>
            </c:numRef>
          </c:val>
          <c:extLst>
            <c:ext xmlns:c16="http://schemas.microsoft.com/office/drawing/2014/chart" uri="{C3380CC4-5D6E-409C-BE32-E72D297353CC}">
              <c16:uniqueId val="{00000001-CBD7-4084-BDC8-98FD597543BB}"/>
            </c:ext>
          </c:extLst>
        </c:ser>
        <c:ser>
          <c:idx val="2"/>
          <c:order val="2"/>
          <c:tx>
            <c:strRef>
              <c:f>Sheet1!$D$2</c:f>
              <c:strCache>
                <c:ptCount val="1"/>
                <c:pt idx="0">
                  <c:v>3</c:v>
                </c:pt>
              </c:strCache>
            </c:strRef>
          </c:tx>
          <c:spPr>
            <a:solidFill>
              <a:srgbClr val="EEA62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Vet mycket väl</c:v>
                </c:pt>
                <c:pt idx="1">
                  <c:v>Vet ganska väl</c:v>
                </c:pt>
                <c:pt idx="2">
                  <c:v>Vet lite</c:v>
                </c:pt>
                <c:pt idx="3">
                  <c:v>Vet inte alls</c:v>
                </c:pt>
              </c:strCache>
            </c:strRef>
          </c:cat>
          <c:val>
            <c:numRef>
              <c:f>Sheet1!$D$3:$D$6</c:f>
            </c:numRef>
          </c:val>
          <c:extLst>
            <c:ext xmlns:c16="http://schemas.microsoft.com/office/drawing/2014/chart" uri="{C3380CC4-5D6E-409C-BE32-E72D297353CC}">
              <c16:uniqueId val="{00000002-CBD7-4084-BDC8-98FD597543BB}"/>
            </c:ext>
          </c:extLst>
        </c:ser>
        <c:ser>
          <c:idx val="3"/>
          <c:order val="3"/>
          <c:tx>
            <c:strRef>
              <c:f>Sheet1!$E$2</c:f>
              <c:strCache>
                <c:ptCount val="1"/>
                <c:pt idx="0">
                  <c:v>4</c:v>
                </c:pt>
              </c:strCache>
            </c:strRef>
          </c:tx>
          <c:spPr>
            <a:solidFill>
              <a:srgbClr val="EC7D17"/>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Vet mycket väl</c:v>
                </c:pt>
                <c:pt idx="1">
                  <c:v>Vet ganska väl</c:v>
                </c:pt>
                <c:pt idx="2">
                  <c:v>Vet lite</c:v>
                </c:pt>
                <c:pt idx="3">
                  <c:v>Vet inte alls</c:v>
                </c:pt>
              </c:strCache>
            </c:strRef>
          </c:cat>
          <c:val>
            <c:numRef>
              <c:f>Sheet1!$E$3:$E$6</c:f>
            </c:numRef>
          </c:val>
          <c:extLst>
            <c:ext xmlns:c16="http://schemas.microsoft.com/office/drawing/2014/chart" uri="{C3380CC4-5D6E-409C-BE32-E72D297353CC}">
              <c16:uniqueId val="{00000003-CBD7-4084-BDC8-98FD597543BB}"/>
            </c:ext>
          </c:extLst>
        </c:ser>
        <c:ser>
          <c:idx val="4"/>
          <c:order val="4"/>
          <c:tx>
            <c:strRef>
              <c:f>Sheet1!$F$2</c:f>
              <c:strCache>
                <c:ptCount val="1"/>
                <c:pt idx="0">
                  <c:v>5</c:v>
                </c:pt>
              </c:strCache>
            </c:strRef>
          </c:tx>
          <c:spPr>
            <a:solidFill>
              <a:srgbClr val="26889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Vet mycket väl</c:v>
                </c:pt>
                <c:pt idx="1">
                  <c:v>Vet ganska väl</c:v>
                </c:pt>
                <c:pt idx="2">
                  <c:v>Vet lite</c:v>
                </c:pt>
                <c:pt idx="3">
                  <c:v>Vet inte alls</c:v>
                </c:pt>
              </c:strCache>
            </c:strRef>
          </c:cat>
          <c:val>
            <c:numRef>
              <c:f>Sheet1!$F$3:$F$6</c:f>
            </c:numRef>
          </c:val>
          <c:extLst>
            <c:ext xmlns:c16="http://schemas.microsoft.com/office/drawing/2014/chart" uri="{C3380CC4-5D6E-409C-BE32-E72D297353CC}">
              <c16:uniqueId val="{00000004-CBD7-4084-BDC8-98FD597543BB}"/>
            </c:ext>
          </c:extLst>
        </c:ser>
        <c:ser>
          <c:idx val="5"/>
          <c:order val="5"/>
          <c:tx>
            <c:strRef>
              <c:f>Sheet1!$G$2</c:f>
              <c:strCache>
                <c:ptCount val="1"/>
                <c:pt idx="0">
                  <c:v>6</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Vet mycket väl</c:v>
                </c:pt>
                <c:pt idx="1">
                  <c:v>Vet ganska väl</c:v>
                </c:pt>
                <c:pt idx="2">
                  <c:v>Vet lite</c:v>
                </c:pt>
                <c:pt idx="3">
                  <c:v>Vet inte alls</c:v>
                </c:pt>
              </c:strCache>
            </c:strRef>
          </c:cat>
          <c:val>
            <c:numRef>
              <c:f>Sheet1!$G$3:$G$6</c:f>
            </c:numRef>
          </c:val>
          <c:extLst>
            <c:ext xmlns:c16="http://schemas.microsoft.com/office/drawing/2014/chart" uri="{C3380CC4-5D6E-409C-BE32-E72D297353CC}">
              <c16:uniqueId val="{00000005-CBD7-4084-BDC8-98FD597543BB}"/>
            </c:ext>
          </c:extLst>
        </c:ser>
        <c:ser>
          <c:idx val="6"/>
          <c:order val="6"/>
          <c:tx>
            <c:strRef>
              <c:f>Sheet1!$H$2</c:f>
              <c:strCache>
                <c:ptCount val="1"/>
                <c:pt idx="0">
                  <c:v>7</c:v>
                </c:pt>
              </c:strCache>
            </c:strRef>
          </c:tx>
          <c:spPr>
            <a:solidFill>
              <a:srgbClr val="FE585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Vet mycket väl</c:v>
                </c:pt>
                <c:pt idx="1">
                  <c:v>Vet ganska väl</c:v>
                </c:pt>
                <c:pt idx="2">
                  <c:v>Vet lite</c:v>
                </c:pt>
                <c:pt idx="3">
                  <c:v>Vet inte alls</c:v>
                </c:pt>
              </c:strCache>
            </c:strRef>
          </c:cat>
          <c:val>
            <c:numRef>
              <c:f>Sheet1!$H$3:$H$6</c:f>
            </c:numRef>
          </c:val>
          <c:extLst>
            <c:ext xmlns:c16="http://schemas.microsoft.com/office/drawing/2014/chart" uri="{C3380CC4-5D6E-409C-BE32-E72D297353CC}">
              <c16:uniqueId val="{00000006-CBD7-4084-BDC8-98FD597543BB}"/>
            </c:ext>
          </c:extLst>
        </c:ser>
        <c:ser>
          <c:idx val="7"/>
          <c:order val="7"/>
          <c:tx>
            <c:strRef>
              <c:f>Sheet1!$I$2</c:f>
              <c:strCache>
                <c:ptCount val="1"/>
                <c:pt idx="0">
                  <c:v>8</c:v>
                </c:pt>
              </c:strCache>
            </c:strRef>
          </c:tx>
          <c:spPr>
            <a:solidFill>
              <a:srgbClr val="E0323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Vet mycket väl</c:v>
                </c:pt>
                <c:pt idx="1">
                  <c:v>Vet ganska väl</c:v>
                </c:pt>
                <c:pt idx="2">
                  <c:v>Vet lite</c:v>
                </c:pt>
                <c:pt idx="3">
                  <c:v>Vet inte alls</c:v>
                </c:pt>
              </c:strCache>
            </c:strRef>
          </c:cat>
          <c:val>
            <c:numRef>
              <c:f>Sheet1!$I$3:$I$6</c:f>
            </c:numRef>
          </c:val>
          <c:extLst>
            <c:ext xmlns:c16="http://schemas.microsoft.com/office/drawing/2014/chart" uri="{C3380CC4-5D6E-409C-BE32-E72D297353CC}">
              <c16:uniqueId val="{00000007-CBD7-4084-BDC8-98FD597543BB}"/>
            </c:ext>
          </c:extLst>
        </c:ser>
        <c:ser>
          <c:idx val="8"/>
          <c:order val="8"/>
          <c:tx>
            <c:strRef>
              <c:f>Sheet1!$J$2</c:f>
              <c:strCache>
                <c:ptCount val="1"/>
                <c:pt idx="0">
                  <c:v>9</c:v>
                </c:pt>
              </c:strCache>
            </c:strRef>
          </c:tx>
          <c:spPr>
            <a:solidFill>
              <a:srgbClr val="93CA9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Vet mycket väl</c:v>
                </c:pt>
                <c:pt idx="1">
                  <c:v>Vet ganska väl</c:v>
                </c:pt>
                <c:pt idx="2">
                  <c:v>Vet lite</c:v>
                </c:pt>
                <c:pt idx="3">
                  <c:v>Vet inte alls</c:v>
                </c:pt>
              </c:strCache>
            </c:strRef>
          </c:cat>
          <c:val>
            <c:numRef>
              <c:f>Sheet1!$J$3:$J$6</c:f>
            </c:numRef>
          </c:val>
          <c:extLst>
            <c:ext xmlns:c16="http://schemas.microsoft.com/office/drawing/2014/chart" uri="{C3380CC4-5D6E-409C-BE32-E72D297353CC}">
              <c16:uniqueId val="{00000008-CBD7-4084-BDC8-98FD597543BB}"/>
            </c:ext>
          </c:extLst>
        </c:ser>
        <c:ser>
          <c:idx val="9"/>
          <c:order val="9"/>
          <c:tx>
            <c:strRef>
              <c:f>Sheet1!$K$2</c:f>
              <c:strCache>
                <c:ptCount val="1"/>
                <c:pt idx="0">
                  <c:v>19</c:v>
                </c:pt>
              </c:strCache>
            </c:strRef>
          </c:tx>
          <c:spPr>
            <a:solidFill>
              <a:srgbClr val="6CAC92"/>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Vet mycket väl</c:v>
                </c:pt>
                <c:pt idx="1">
                  <c:v>Vet ganska väl</c:v>
                </c:pt>
                <c:pt idx="2">
                  <c:v>Vet lite</c:v>
                </c:pt>
                <c:pt idx="3">
                  <c:v>Vet inte alls</c:v>
                </c:pt>
              </c:strCache>
            </c:strRef>
          </c:cat>
          <c:val>
            <c:numRef>
              <c:f>Sheet1!$K$3:$K$6</c:f>
            </c:numRef>
          </c:val>
          <c:extLst>
            <c:ext xmlns:c16="http://schemas.microsoft.com/office/drawing/2014/chart" uri="{C3380CC4-5D6E-409C-BE32-E72D297353CC}">
              <c16:uniqueId val="{00000009-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0"/>
          <c:order val="0"/>
          <c:tx>
            <c:strRef>
              <c:f>Sheet1!$B$1</c:f>
              <c:strCache>
                <c:ptCount val="1"/>
                <c:pt idx="0">
                  <c:v>Totalt</c:v>
                </c:pt>
              </c:strCache>
            </c:strRef>
          </c:tx>
          <c:spPr>
            <a:solidFill>
              <a:srgbClr val="3C8C86"/>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000" b="1">
                    <a:solidFill>
                      <a:srgbClr val="41414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Mycket bra</c:v>
                </c:pt>
                <c:pt idx="1">
                  <c:v>Ganska bra</c:v>
                </c:pt>
                <c:pt idx="2">
                  <c:v>Varken bra eller dåligt</c:v>
                </c:pt>
                <c:pt idx="3">
                  <c:v>Ganska dåligt</c:v>
                </c:pt>
                <c:pt idx="4">
                  <c:v>Mycket dåligt</c:v>
                </c:pt>
                <c:pt idx="5">
                  <c:v>Vet ej</c:v>
                </c:pt>
              </c:strCache>
            </c:strRef>
          </c:cat>
          <c:val>
            <c:numRef>
              <c:f>Sheet1!$B$3:$B$8</c:f>
              <c:numCache>
                <c:formatCode>0%</c:formatCode>
                <c:ptCount val="6"/>
                <c:pt idx="0">
                  <c:v>2.9262952732882416E-2</c:v>
                </c:pt>
                <c:pt idx="1">
                  <c:v>0.28376922429302609</c:v>
                </c:pt>
                <c:pt idx="2">
                  <c:v>0.36320581058337587</c:v>
                </c:pt>
                <c:pt idx="3">
                  <c:v>0.24199612874985604</c:v>
                </c:pt>
                <c:pt idx="4">
                  <c:v>5.0963789339147372E-2</c:v>
                </c:pt>
                <c:pt idx="5">
                  <c:v>3.0802094301716976E-2</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c:v>
                </c:pt>
              </c:strCache>
            </c:strRef>
          </c:tx>
          <c:spPr>
            <a:solidFill>
              <a:srgbClr val="00696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bra</c:v>
                </c:pt>
                <c:pt idx="1">
                  <c:v>Ganska bra</c:v>
                </c:pt>
                <c:pt idx="2">
                  <c:v>Varken bra eller dåligt</c:v>
                </c:pt>
                <c:pt idx="3">
                  <c:v>Ganska dåligt</c:v>
                </c:pt>
                <c:pt idx="4">
                  <c:v>Mycket dåligt</c:v>
                </c:pt>
                <c:pt idx="5">
                  <c:v>Vet ej</c:v>
                </c:pt>
              </c:strCache>
            </c:strRef>
          </c:cat>
          <c:val>
            <c:numRef>
              <c:f>Sheet1!$C$3:$C$8</c:f>
            </c:numRef>
          </c:val>
          <c:extLst>
            <c:ext xmlns:c16="http://schemas.microsoft.com/office/drawing/2014/chart" uri="{C3380CC4-5D6E-409C-BE32-E72D297353CC}">
              <c16:uniqueId val="{00000001-CBD7-4084-BDC8-98FD597543BB}"/>
            </c:ext>
          </c:extLst>
        </c:ser>
        <c:ser>
          <c:idx val="2"/>
          <c:order val="2"/>
          <c:tx>
            <c:strRef>
              <c:f>Sheet1!$D$2</c:f>
              <c:strCache>
                <c:ptCount val="1"/>
                <c:pt idx="0">
                  <c:v>3</c:v>
                </c:pt>
              </c:strCache>
            </c:strRef>
          </c:tx>
          <c:spPr>
            <a:solidFill>
              <a:srgbClr val="EEA62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bra</c:v>
                </c:pt>
                <c:pt idx="1">
                  <c:v>Ganska bra</c:v>
                </c:pt>
                <c:pt idx="2">
                  <c:v>Varken bra eller dåligt</c:v>
                </c:pt>
                <c:pt idx="3">
                  <c:v>Ganska dåligt</c:v>
                </c:pt>
                <c:pt idx="4">
                  <c:v>Mycket dåligt</c:v>
                </c:pt>
                <c:pt idx="5">
                  <c:v>Vet ej</c:v>
                </c:pt>
              </c:strCache>
            </c:strRef>
          </c:cat>
          <c:val>
            <c:numRef>
              <c:f>Sheet1!$D$3:$D$8</c:f>
            </c:numRef>
          </c:val>
          <c:extLst>
            <c:ext xmlns:c16="http://schemas.microsoft.com/office/drawing/2014/chart" uri="{C3380CC4-5D6E-409C-BE32-E72D297353CC}">
              <c16:uniqueId val="{00000002-CBD7-4084-BDC8-98FD597543BB}"/>
            </c:ext>
          </c:extLst>
        </c:ser>
        <c:ser>
          <c:idx val="3"/>
          <c:order val="3"/>
          <c:tx>
            <c:strRef>
              <c:f>Sheet1!$E$2</c:f>
              <c:strCache>
                <c:ptCount val="1"/>
                <c:pt idx="0">
                  <c:v>4</c:v>
                </c:pt>
              </c:strCache>
            </c:strRef>
          </c:tx>
          <c:spPr>
            <a:solidFill>
              <a:srgbClr val="EC7D17"/>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bra</c:v>
                </c:pt>
                <c:pt idx="1">
                  <c:v>Ganska bra</c:v>
                </c:pt>
                <c:pt idx="2">
                  <c:v>Varken bra eller dåligt</c:v>
                </c:pt>
                <c:pt idx="3">
                  <c:v>Ganska dåligt</c:v>
                </c:pt>
                <c:pt idx="4">
                  <c:v>Mycket dåligt</c:v>
                </c:pt>
                <c:pt idx="5">
                  <c:v>Vet ej</c:v>
                </c:pt>
              </c:strCache>
            </c:strRef>
          </c:cat>
          <c:val>
            <c:numRef>
              <c:f>Sheet1!$E$3:$E$8</c:f>
            </c:numRef>
          </c:val>
          <c:extLst>
            <c:ext xmlns:c16="http://schemas.microsoft.com/office/drawing/2014/chart" uri="{C3380CC4-5D6E-409C-BE32-E72D297353CC}">
              <c16:uniqueId val="{00000003-CBD7-4084-BDC8-98FD597543BB}"/>
            </c:ext>
          </c:extLst>
        </c:ser>
        <c:ser>
          <c:idx val="4"/>
          <c:order val="4"/>
          <c:tx>
            <c:strRef>
              <c:f>Sheet1!$F$2</c:f>
              <c:strCache>
                <c:ptCount val="1"/>
                <c:pt idx="0">
                  <c:v>5</c:v>
                </c:pt>
              </c:strCache>
            </c:strRef>
          </c:tx>
          <c:spPr>
            <a:solidFill>
              <a:srgbClr val="26889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bra</c:v>
                </c:pt>
                <c:pt idx="1">
                  <c:v>Ganska bra</c:v>
                </c:pt>
                <c:pt idx="2">
                  <c:v>Varken bra eller dåligt</c:v>
                </c:pt>
                <c:pt idx="3">
                  <c:v>Ganska dåligt</c:v>
                </c:pt>
                <c:pt idx="4">
                  <c:v>Mycket dåligt</c:v>
                </c:pt>
                <c:pt idx="5">
                  <c:v>Vet ej</c:v>
                </c:pt>
              </c:strCache>
            </c:strRef>
          </c:cat>
          <c:val>
            <c:numRef>
              <c:f>Sheet1!$F$3:$F$8</c:f>
            </c:numRef>
          </c:val>
          <c:extLst>
            <c:ext xmlns:c16="http://schemas.microsoft.com/office/drawing/2014/chart" uri="{C3380CC4-5D6E-409C-BE32-E72D297353CC}">
              <c16:uniqueId val="{00000004-CBD7-4084-BDC8-98FD597543BB}"/>
            </c:ext>
          </c:extLst>
        </c:ser>
        <c:ser>
          <c:idx val="5"/>
          <c:order val="5"/>
          <c:tx>
            <c:strRef>
              <c:f>Sheet1!$G$2</c:f>
              <c:strCache>
                <c:ptCount val="1"/>
                <c:pt idx="0">
                  <c:v>6</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bra</c:v>
                </c:pt>
                <c:pt idx="1">
                  <c:v>Ganska bra</c:v>
                </c:pt>
                <c:pt idx="2">
                  <c:v>Varken bra eller dåligt</c:v>
                </c:pt>
                <c:pt idx="3">
                  <c:v>Ganska dåligt</c:v>
                </c:pt>
                <c:pt idx="4">
                  <c:v>Mycket dåligt</c:v>
                </c:pt>
                <c:pt idx="5">
                  <c:v>Vet ej</c:v>
                </c:pt>
              </c:strCache>
            </c:strRef>
          </c:cat>
          <c:val>
            <c:numRef>
              <c:f>Sheet1!$G$3:$G$8</c:f>
            </c:numRef>
          </c:val>
          <c:extLst>
            <c:ext xmlns:c16="http://schemas.microsoft.com/office/drawing/2014/chart" uri="{C3380CC4-5D6E-409C-BE32-E72D297353CC}">
              <c16:uniqueId val="{00000005-CBD7-4084-BDC8-98FD597543BB}"/>
            </c:ext>
          </c:extLst>
        </c:ser>
        <c:ser>
          <c:idx val="6"/>
          <c:order val="6"/>
          <c:tx>
            <c:strRef>
              <c:f>Sheet1!$H$2</c:f>
              <c:strCache>
                <c:ptCount val="1"/>
                <c:pt idx="0">
                  <c:v>7</c:v>
                </c:pt>
              </c:strCache>
            </c:strRef>
          </c:tx>
          <c:spPr>
            <a:solidFill>
              <a:srgbClr val="FE585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bra</c:v>
                </c:pt>
                <c:pt idx="1">
                  <c:v>Ganska bra</c:v>
                </c:pt>
                <c:pt idx="2">
                  <c:v>Varken bra eller dåligt</c:v>
                </c:pt>
                <c:pt idx="3">
                  <c:v>Ganska dåligt</c:v>
                </c:pt>
                <c:pt idx="4">
                  <c:v>Mycket dåligt</c:v>
                </c:pt>
                <c:pt idx="5">
                  <c:v>Vet ej</c:v>
                </c:pt>
              </c:strCache>
            </c:strRef>
          </c:cat>
          <c:val>
            <c:numRef>
              <c:f>Sheet1!$H$3:$H$8</c:f>
            </c:numRef>
          </c:val>
          <c:extLst>
            <c:ext xmlns:c16="http://schemas.microsoft.com/office/drawing/2014/chart" uri="{C3380CC4-5D6E-409C-BE32-E72D297353CC}">
              <c16:uniqueId val="{00000006-CBD7-4084-BDC8-98FD597543BB}"/>
            </c:ext>
          </c:extLst>
        </c:ser>
        <c:ser>
          <c:idx val="7"/>
          <c:order val="7"/>
          <c:tx>
            <c:strRef>
              <c:f>Sheet1!$I$2</c:f>
              <c:strCache>
                <c:ptCount val="1"/>
                <c:pt idx="0">
                  <c:v>8</c:v>
                </c:pt>
              </c:strCache>
            </c:strRef>
          </c:tx>
          <c:spPr>
            <a:solidFill>
              <a:srgbClr val="E0323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bra</c:v>
                </c:pt>
                <c:pt idx="1">
                  <c:v>Ganska bra</c:v>
                </c:pt>
                <c:pt idx="2">
                  <c:v>Varken bra eller dåligt</c:v>
                </c:pt>
                <c:pt idx="3">
                  <c:v>Ganska dåligt</c:v>
                </c:pt>
                <c:pt idx="4">
                  <c:v>Mycket dåligt</c:v>
                </c:pt>
                <c:pt idx="5">
                  <c:v>Vet ej</c:v>
                </c:pt>
              </c:strCache>
            </c:strRef>
          </c:cat>
          <c:val>
            <c:numRef>
              <c:f>Sheet1!$I$3:$I$8</c:f>
            </c:numRef>
          </c:val>
          <c:extLst>
            <c:ext xmlns:c16="http://schemas.microsoft.com/office/drawing/2014/chart" uri="{C3380CC4-5D6E-409C-BE32-E72D297353CC}">
              <c16:uniqueId val="{00000007-CBD7-4084-BDC8-98FD597543BB}"/>
            </c:ext>
          </c:extLst>
        </c:ser>
        <c:ser>
          <c:idx val="8"/>
          <c:order val="8"/>
          <c:tx>
            <c:strRef>
              <c:f>Sheet1!$J$2</c:f>
              <c:strCache>
                <c:ptCount val="1"/>
                <c:pt idx="0">
                  <c:v>9</c:v>
                </c:pt>
              </c:strCache>
            </c:strRef>
          </c:tx>
          <c:spPr>
            <a:solidFill>
              <a:srgbClr val="93CA9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bra</c:v>
                </c:pt>
                <c:pt idx="1">
                  <c:v>Ganska bra</c:v>
                </c:pt>
                <c:pt idx="2">
                  <c:v>Varken bra eller dåligt</c:v>
                </c:pt>
                <c:pt idx="3">
                  <c:v>Ganska dåligt</c:v>
                </c:pt>
                <c:pt idx="4">
                  <c:v>Mycket dåligt</c:v>
                </c:pt>
                <c:pt idx="5">
                  <c:v>Vet ej</c:v>
                </c:pt>
              </c:strCache>
            </c:strRef>
          </c:cat>
          <c:val>
            <c:numRef>
              <c:f>Sheet1!$J$3:$J$8</c:f>
            </c:numRef>
          </c:val>
          <c:extLst>
            <c:ext xmlns:c16="http://schemas.microsoft.com/office/drawing/2014/chart" uri="{C3380CC4-5D6E-409C-BE32-E72D297353CC}">
              <c16:uniqueId val="{00000008-CBD7-4084-BDC8-98FD597543BB}"/>
            </c:ext>
          </c:extLst>
        </c:ser>
        <c:ser>
          <c:idx val="9"/>
          <c:order val="9"/>
          <c:tx>
            <c:strRef>
              <c:f>Sheet1!$K$2</c:f>
              <c:strCache>
                <c:ptCount val="1"/>
                <c:pt idx="0">
                  <c:v>19</c:v>
                </c:pt>
              </c:strCache>
            </c:strRef>
          </c:tx>
          <c:spPr>
            <a:solidFill>
              <a:srgbClr val="6CAC92"/>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bra</c:v>
                </c:pt>
                <c:pt idx="1">
                  <c:v>Ganska bra</c:v>
                </c:pt>
                <c:pt idx="2">
                  <c:v>Varken bra eller dåligt</c:v>
                </c:pt>
                <c:pt idx="3">
                  <c:v>Ganska dåligt</c:v>
                </c:pt>
                <c:pt idx="4">
                  <c:v>Mycket dåligt</c:v>
                </c:pt>
                <c:pt idx="5">
                  <c:v>Vet ej</c:v>
                </c:pt>
              </c:strCache>
            </c:strRef>
          </c:cat>
          <c:val>
            <c:numRef>
              <c:f>Sheet1!$K$3:$K$8</c:f>
            </c:numRef>
          </c:val>
          <c:extLst>
            <c:ext xmlns:c16="http://schemas.microsoft.com/office/drawing/2014/chart" uri="{C3380CC4-5D6E-409C-BE32-E72D297353CC}">
              <c16:uniqueId val="{00000009-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711983463346176"/>
          <c:y val="3.8872192211053397E-2"/>
          <c:w val="0.58724093272989941"/>
          <c:h val="0.92597051161620503"/>
        </c:manualLayout>
      </c:layout>
      <c:barChart>
        <c:barDir val="bar"/>
        <c:grouping val="clustered"/>
        <c:varyColors val="0"/>
        <c:ser>
          <c:idx val="0"/>
          <c:order val="0"/>
          <c:tx>
            <c:strRef>
              <c:f>Sheet1!$B$2</c:f>
              <c:strCache>
                <c:ptCount val="1"/>
                <c:pt idx="0">
                  <c:v>2024</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200" b="1">
                    <a:solidFill>
                      <a:schemeClr val="tx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Via lokalmedia (radio, tv, tidningar, internet)</c:v>
                </c:pt>
                <c:pt idx="1">
                  <c:v>Via sociala medier</c:v>
                </c:pt>
                <c:pt idx="2">
                  <c:v>Vänner och bekanta</c:v>
                </c:pt>
                <c:pt idx="3">
                  <c:v>Vårt Luleå, tidning och webbplats</c:v>
                </c:pt>
                <c:pt idx="4">
                  <c:v>Dialoger*</c:v>
                </c:pt>
                <c:pt idx="5">
                  <c:v>I kontakt med någon av aktörerna</c:v>
                </c:pt>
                <c:pt idx="6">
                  <c:v>Mötesplats, utställning eller liknande*</c:v>
                </c:pt>
                <c:pt idx="7">
                  <c:v>Annat</c:v>
                </c:pt>
                <c:pt idx="8">
                  <c:v>Har inte fått information</c:v>
                </c:pt>
                <c:pt idx="9">
                  <c:v>Minns ej/Vet inte</c:v>
                </c:pt>
              </c:strCache>
            </c:strRef>
          </c:cat>
          <c:val>
            <c:numRef>
              <c:f>Sheet1!$B$3:$B$12</c:f>
              <c:numCache>
                <c:formatCode>0%</c:formatCode>
                <c:ptCount val="10"/>
                <c:pt idx="0">
                  <c:v>0.71591089217956938</c:v>
                </c:pt>
                <c:pt idx="1">
                  <c:v>0.39541007670124761</c:v>
                </c:pt>
                <c:pt idx="2">
                  <c:v>0.37966232389326243</c:v>
                </c:pt>
                <c:pt idx="3">
                  <c:v>0.33270328730248233</c:v>
                </c:pt>
                <c:pt idx="4">
                  <c:v>8.8630938079568081E-2</c:v>
                </c:pt>
                <c:pt idx="5">
                  <c:v>8.5985311546857804E-2</c:v>
                </c:pt>
                <c:pt idx="6">
                  <c:v>7.9843639468859307E-2</c:v>
                </c:pt>
                <c:pt idx="7">
                  <c:v>7.7309506753935761E-2</c:v>
                </c:pt>
                <c:pt idx="8">
                  <c:v>3.2078192057370385E-2</c:v>
                </c:pt>
                <c:pt idx="9">
                  <c:v>2.4353037144953599E-2</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2023</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Sheet1!$A$3:$A$12</c:f>
              <c:strCache>
                <c:ptCount val="10"/>
                <c:pt idx="0">
                  <c:v>Via lokalmedia (radio, tv, tidningar, internet)</c:v>
                </c:pt>
                <c:pt idx="1">
                  <c:v>Via sociala medier</c:v>
                </c:pt>
                <c:pt idx="2">
                  <c:v>Vänner och bekanta</c:v>
                </c:pt>
                <c:pt idx="3">
                  <c:v>Vårt Luleå, tidning och webbplats</c:v>
                </c:pt>
                <c:pt idx="4">
                  <c:v>Dialoger*</c:v>
                </c:pt>
                <c:pt idx="5">
                  <c:v>I kontakt med någon av aktörerna</c:v>
                </c:pt>
                <c:pt idx="6">
                  <c:v>Mötesplats, utställning eller liknande*</c:v>
                </c:pt>
                <c:pt idx="7">
                  <c:v>Annat</c:v>
                </c:pt>
                <c:pt idx="8">
                  <c:v>Har inte fått information</c:v>
                </c:pt>
                <c:pt idx="9">
                  <c:v>Minns ej/Vet inte</c:v>
                </c:pt>
              </c:strCache>
            </c:strRef>
          </c:cat>
          <c:val>
            <c:numRef>
              <c:f>Sheet1!$C$3:$C$12</c:f>
              <c:numCache>
                <c:formatCode>0%</c:formatCode>
                <c:ptCount val="10"/>
                <c:pt idx="0">
                  <c:v>0.67</c:v>
                </c:pt>
                <c:pt idx="1">
                  <c:v>0.36</c:v>
                </c:pt>
                <c:pt idx="2">
                  <c:v>0.31</c:v>
                </c:pt>
                <c:pt idx="3">
                  <c:v>0.23</c:v>
                </c:pt>
                <c:pt idx="5">
                  <c:v>0.15</c:v>
                </c:pt>
                <c:pt idx="7">
                  <c:v>0.05</c:v>
                </c:pt>
                <c:pt idx="8">
                  <c:v>0.08</c:v>
                </c:pt>
                <c:pt idx="9">
                  <c:v>0.08</c:v>
                </c:pt>
              </c:numCache>
            </c:numRef>
          </c:val>
          <c:extLst>
            <c:ext xmlns:c16="http://schemas.microsoft.com/office/drawing/2014/chart" uri="{C3380CC4-5D6E-409C-BE32-E72D297353CC}">
              <c16:uniqueId val="{00000001-CBD7-4084-BDC8-98FD597543BB}"/>
            </c:ext>
          </c:extLst>
        </c:ser>
        <c:dLbls>
          <c:showLegendKey val="0"/>
          <c:showVal val="1"/>
          <c:showCatName val="0"/>
          <c:showSerName val="0"/>
          <c:showPercent val="0"/>
          <c:showBubbleSize val="0"/>
        </c:dLbls>
        <c:gapWidth val="80"/>
        <c:axId val="941310448"/>
        <c:axId val="941314128"/>
        <c:extLst/>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legend>
      <c:legendPos val="r"/>
      <c:layout>
        <c:manualLayout>
          <c:xMode val="edge"/>
          <c:yMode val="edge"/>
          <c:x val="0.67554201366267574"/>
          <c:y val="0.17396733712962775"/>
          <c:w val="0.10652845760920722"/>
          <c:h val="0.1461106686122278"/>
        </c:manualLayout>
      </c:layout>
      <c:overlay val="0"/>
    </c:legend>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909255754040438"/>
          <c:y val="3.8872192211053397E-2"/>
          <c:w val="0.58072771501465426"/>
          <c:h val="0.92597051161620503"/>
        </c:manualLayout>
      </c:layout>
      <c:barChart>
        <c:barDir val="bar"/>
        <c:grouping val="clustered"/>
        <c:varyColors val="0"/>
        <c:ser>
          <c:idx val="0"/>
          <c:order val="0"/>
          <c:tx>
            <c:strRef>
              <c:f>Sheet1!$B$2</c:f>
              <c:strCache>
                <c:ptCount val="1"/>
                <c:pt idx="0">
                  <c:v>2024</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200" b="1">
                    <a:solidFill>
                      <a:schemeClr val="tx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Sheet1!$A$3:$A$10</c:f>
              <c:strCache>
                <c:ptCount val="8"/>
                <c:pt idx="0">
                  <c:v>Via lokalmedia (radio, tv, tidningar, internet)</c:v>
                </c:pt>
                <c:pt idx="1">
                  <c:v>Vårt Luleå, tidning och webbplats</c:v>
                </c:pt>
                <c:pt idx="2">
                  <c:v>Via sociala medier</c:v>
                </c:pt>
                <c:pt idx="3">
                  <c:v>Mötesplats, utställning eller liknande*</c:v>
                </c:pt>
                <c:pt idx="4">
                  <c:v>Dialoger*</c:v>
                </c:pt>
                <c:pt idx="5">
                  <c:v>I kontakt med någon av aktörerna</c:v>
                </c:pt>
                <c:pt idx="6">
                  <c:v>Annat</c:v>
                </c:pt>
                <c:pt idx="7">
                  <c:v>Vet inte</c:v>
                </c:pt>
              </c:strCache>
            </c:strRef>
          </c:cat>
          <c:val>
            <c:numRef>
              <c:f>Sheet1!$B$3:$B$10</c:f>
              <c:numCache>
                <c:formatCode>0%</c:formatCode>
                <c:ptCount val="8"/>
                <c:pt idx="0">
                  <c:v>0.74816464562491103</c:v>
                </c:pt>
                <c:pt idx="1">
                  <c:v>0.4726456228775745</c:v>
                </c:pt>
                <c:pt idx="2">
                  <c:v>0.44090246138875633</c:v>
                </c:pt>
                <c:pt idx="3">
                  <c:v>0.26789455116314337</c:v>
                </c:pt>
                <c:pt idx="4">
                  <c:v>0.1463281363806658</c:v>
                </c:pt>
                <c:pt idx="5">
                  <c:v>0.12223510411533349</c:v>
                </c:pt>
                <c:pt idx="6">
                  <c:v>5.0828914810865863E-2</c:v>
                </c:pt>
                <c:pt idx="7">
                  <c:v>5.9041321054653671E-2</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2023</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Sheet1!$A$3:$A$10</c:f>
              <c:strCache>
                <c:ptCount val="8"/>
                <c:pt idx="0">
                  <c:v>Via lokalmedia (radio, tv, tidningar, internet)</c:v>
                </c:pt>
                <c:pt idx="1">
                  <c:v>Vårt Luleå, tidning och webbplats</c:v>
                </c:pt>
                <c:pt idx="2">
                  <c:v>Via sociala medier</c:v>
                </c:pt>
                <c:pt idx="3">
                  <c:v>Mötesplats, utställning eller liknande*</c:v>
                </c:pt>
                <c:pt idx="4">
                  <c:v>Dialoger*</c:v>
                </c:pt>
                <c:pt idx="5">
                  <c:v>I kontakt med någon av aktörerna</c:v>
                </c:pt>
                <c:pt idx="6">
                  <c:v>Annat</c:v>
                </c:pt>
                <c:pt idx="7">
                  <c:v>Vet inte</c:v>
                </c:pt>
              </c:strCache>
            </c:strRef>
          </c:cat>
          <c:val>
            <c:numRef>
              <c:f>Sheet1!$C$3:$C$10</c:f>
              <c:numCache>
                <c:formatCode>0%</c:formatCode>
                <c:ptCount val="8"/>
                <c:pt idx="0">
                  <c:v>0.79</c:v>
                </c:pt>
                <c:pt idx="1">
                  <c:v>0.42</c:v>
                </c:pt>
                <c:pt idx="2">
                  <c:v>0.46</c:v>
                </c:pt>
                <c:pt idx="5">
                  <c:v>0.19</c:v>
                </c:pt>
                <c:pt idx="6">
                  <c:v>0.03</c:v>
                </c:pt>
                <c:pt idx="7">
                  <c:v>7.0000000000000007E-2</c:v>
                </c:pt>
              </c:numCache>
            </c:numRef>
          </c:val>
          <c:extLst>
            <c:ext xmlns:c16="http://schemas.microsoft.com/office/drawing/2014/chart" uri="{C3380CC4-5D6E-409C-BE32-E72D297353CC}">
              <c16:uniqueId val="{00000001-CBD7-4084-BDC8-98FD597543BB}"/>
            </c:ext>
          </c:extLst>
        </c:ser>
        <c:dLbls>
          <c:showLegendKey val="0"/>
          <c:showVal val="1"/>
          <c:showCatName val="0"/>
          <c:showSerName val="0"/>
          <c:showPercent val="0"/>
          <c:showBubbleSize val="0"/>
        </c:dLbls>
        <c:gapWidth val="80"/>
        <c:axId val="941310448"/>
        <c:axId val="941314128"/>
        <c:extLst>
          <c:ext xmlns:c15="http://schemas.microsoft.com/office/drawing/2012/chart" uri="{02D57815-91ED-43cb-92C2-25804820EDAC}">
            <c15:filteredBarSeries>
              <c15:ser>
                <c:idx val="2"/>
                <c:order val="2"/>
                <c:tx>
                  <c:strRef>
                    <c:extLst>
                      <c:ext uri="{02D57815-91ED-43cb-92C2-25804820EDAC}">
                        <c15:formulaRef>
                          <c15:sqref>Sheet1!$D$2</c15:sqref>
                        </c15:formulaRef>
                      </c:ext>
                    </c:extLst>
                    <c:strCache>
                      <c:ptCount val="1"/>
                      <c:pt idx="0">
                        <c:v>3</c:v>
                      </c:pt>
                    </c:strCache>
                  </c:strRef>
                </c:tx>
                <c:spPr>
                  <a:solidFill>
                    <a:srgbClr val="EEA62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Sheet1!$A$3:$A$10</c15:sqref>
                        </c15:formulaRef>
                      </c:ext>
                    </c:extLst>
                    <c:strCache>
                      <c:ptCount val="8"/>
                      <c:pt idx="0">
                        <c:v>Via lokalmedia (radio, tv, tidningar, internet)</c:v>
                      </c:pt>
                      <c:pt idx="1">
                        <c:v>Vårt Luleå, tidning och webbplats</c:v>
                      </c:pt>
                      <c:pt idx="2">
                        <c:v>Via sociala medier</c:v>
                      </c:pt>
                      <c:pt idx="3">
                        <c:v>Mötesplats, utställning eller liknande*</c:v>
                      </c:pt>
                      <c:pt idx="4">
                        <c:v>Dialoger*</c:v>
                      </c:pt>
                      <c:pt idx="5">
                        <c:v>I kontakt med någon av aktörerna</c:v>
                      </c:pt>
                      <c:pt idx="6">
                        <c:v>Annat</c:v>
                      </c:pt>
                      <c:pt idx="7">
                        <c:v>Vet inte</c:v>
                      </c:pt>
                    </c:strCache>
                  </c:strRef>
                </c:cat>
                <c:val>
                  <c:numRef>
                    <c:extLst>
                      <c:ext uri="{02D57815-91ED-43cb-92C2-25804820EDAC}">
                        <c15:formulaRef>
                          <c15:sqref>Sheet1!$D$3:$D$10</c15:sqref>
                        </c15:formulaRef>
                      </c:ext>
                    </c:extLst>
                    <c:numCache>
                      <c:formatCode>General</c:formatCode>
                      <c:ptCount val="8"/>
                    </c:numCache>
                  </c:numRef>
                </c:val>
                <c:extLst>
                  <c:ext xmlns:c16="http://schemas.microsoft.com/office/drawing/2014/chart" uri="{C3380CC4-5D6E-409C-BE32-E72D297353CC}">
                    <c16:uniqueId val="{00000002-CBD7-4084-BDC8-98FD597543B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Sheet1!$E$2</c15:sqref>
                        </c15:formulaRef>
                      </c:ext>
                    </c:extLst>
                    <c:strCache>
                      <c:ptCount val="1"/>
                      <c:pt idx="0">
                        <c:v>4</c:v>
                      </c:pt>
                    </c:strCache>
                  </c:strRef>
                </c:tx>
                <c:spPr>
                  <a:solidFill>
                    <a:srgbClr val="EC7D17"/>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Sheet1!$A$3:$A$10</c15:sqref>
                        </c15:formulaRef>
                      </c:ext>
                    </c:extLst>
                    <c:strCache>
                      <c:ptCount val="8"/>
                      <c:pt idx="0">
                        <c:v>Via lokalmedia (radio, tv, tidningar, internet)</c:v>
                      </c:pt>
                      <c:pt idx="1">
                        <c:v>Vårt Luleå, tidning och webbplats</c:v>
                      </c:pt>
                      <c:pt idx="2">
                        <c:v>Via sociala medier</c:v>
                      </c:pt>
                      <c:pt idx="3">
                        <c:v>Mötesplats, utställning eller liknande*</c:v>
                      </c:pt>
                      <c:pt idx="4">
                        <c:v>Dialoger*</c:v>
                      </c:pt>
                      <c:pt idx="5">
                        <c:v>I kontakt med någon av aktörerna</c:v>
                      </c:pt>
                      <c:pt idx="6">
                        <c:v>Annat</c:v>
                      </c:pt>
                      <c:pt idx="7">
                        <c:v>Vet inte</c:v>
                      </c:pt>
                    </c:strCache>
                  </c:strRef>
                </c:cat>
                <c:val>
                  <c:numRef>
                    <c:extLst xmlns:c15="http://schemas.microsoft.com/office/drawing/2012/chart">
                      <c:ext xmlns:c15="http://schemas.microsoft.com/office/drawing/2012/chart" uri="{02D57815-91ED-43cb-92C2-25804820EDAC}">
                        <c15:formulaRef>
                          <c15:sqref>Sheet1!$E$3:$E$10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3-CBD7-4084-BDC8-98FD597543B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Sheet1!$F$2</c15:sqref>
                        </c15:formulaRef>
                      </c:ext>
                    </c:extLst>
                    <c:strCache>
                      <c:ptCount val="1"/>
                      <c:pt idx="0">
                        <c:v>5</c:v>
                      </c:pt>
                    </c:strCache>
                  </c:strRef>
                </c:tx>
                <c:spPr>
                  <a:solidFill>
                    <a:srgbClr val="26889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Sheet1!$A$3:$A$10</c15:sqref>
                        </c15:formulaRef>
                      </c:ext>
                    </c:extLst>
                    <c:strCache>
                      <c:ptCount val="8"/>
                      <c:pt idx="0">
                        <c:v>Via lokalmedia (radio, tv, tidningar, internet)</c:v>
                      </c:pt>
                      <c:pt idx="1">
                        <c:v>Vårt Luleå, tidning och webbplats</c:v>
                      </c:pt>
                      <c:pt idx="2">
                        <c:v>Via sociala medier</c:v>
                      </c:pt>
                      <c:pt idx="3">
                        <c:v>Mötesplats, utställning eller liknande*</c:v>
                      </c:pt>
                      <c:pt idx="4">
                        <c:v>Dialoger*</c:v>
                      </c:pt>
                      <c:pt idx="5">
                        <c:v>I kontakt med någon av aktörerna</c:v>
                      </c:pt>
                      <c:pt idx="6">
                        <c:v>Annat</c:v>
                      </c:pt>
                      <c:pt idx="7">
                        <c:v>Vet inte</c:v>
                      </c:pt>
                    </c:strCache>
                  </c:strRef>
                </c:cat>
                <c:val>
                  <c:numRef>
                    <c:extLst xmlns:c15="http://schemas.microsoft.com/office/drawing/2012/chart">
                      <c:ext xmlns:c15="http://schemas.microsoft.com/office/drawing/2012/chart" uri="{02D57815-91ED-43cb-92C2-25804820EDAC}">
                        <c15:formulaRef>
                          <c15:sqref>Sheet1!$F$3:$F$10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CBD7-4084-BDC8-98FD597543B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Sheet1!$G$2</c15:sqref>
                        </c15:formulaRef>
                      </c:ext>
                    </c:extLst>
                    <c:strCache>
                      <c:ptCount val="1"/>
                      <c:pt idx="0">
                        <c:v>6</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Sheet1!$A$3:$A$10</c15:sqref>
                        </c15:formulaRef>
                      </c:ext>
                    </c:extLst>
                    <c:strCache>
                      <c:ptCount val="8"/>
                      <c:pt idx="0">
                        <c:v>Via lokalmedia (radio, tv, tidningar, internet)</c:v>
                      </c:pt>
                      <c:pt idx="1">
                        <c:v>Vårt Luleå, tidning och webbplats</c:v>
                      </c:pt>
                      <c:pt idx="2">
                        <c:v>Via sociala medier</c:v>
                      </c:pt>
                      <c:pt idx="3">
                        <c:v>Mötesplats, utställning eller liknande*</c:v>
                      </c:pt>
                      <c:pt idx="4">
                        <c:v>Dialoger*</c:v>
                      </c:pt>
                      <c:pt idx="5">
                        <c:v>I kontakt med någon av aktörerna</c:v>
                      </c:pt>
                      <c:pt idx="6">
                        <c:v>Annat</c:v>
                      </c:pt>
                      <c:pt idx="7">
                        <c:v>Vet inte</c:v>
                      </c:pt>
                    </c:strCache>
                  </c:strRef>
                </c:cat>
                <c:val>
                  <c:numRef>
                    <c:extLst xmlns:c15="http://schemas.microsoft.com/office/drawing/2012/chart">
                      <c:ext xmlns:c15="http://schemas.microsoft.com/office/drawing/2012/chart" uri="{02D57815-91ED-43cb-92C2-25804820EDAC}">
                        <c15:formulaRef>
                          <c15:sqref>Sheet1!$G$3:$G$10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5-CBD7-4084-BDC8-98FD597543B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Sheet1!$H$2</c15:sqref>
                        </c15:formulaRef>
                      </c:ext>
                    </c:extLst>
                    <c:strCache>
                      <c:ptCount val="1"/>
                      <c:pt idx="0">
                        <c:v>7</c:v>
                      </c:pt>
                    </c:strCache>
                  </c:strRef>
                </c:tx>
                <c:spPr>
                  <a:solidFill>
                    <a:srgbClr val="FE585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Sheet1!$A$3:$A$10</c15:sqref>
                        </c15:formulaRef>
                      </c:ext>
                    </c:extLst>
                    <c:strCache>
                      <c:ptCount val="8"/>
                      <c:pt idx="0">
                        <c:v>Via lokalmedia (radio, tv, tidningar, internet)</c:v>
                      </c:pt>
                      <c:pt idx="1">
                        <c:v>Vårt Luleå, tidning och webbplats</c:v>
                      </c:pt>
                      <c:pt idx="2">
                        <c:v>Via sociala medier</c:v>
                      </c:pt>
                      <c:pt idx="3">
                        <c:v>Mötesplats, utställning eller liknande*</c:v>
                      </c:pt>
                      <c:pt idx="4">
                        <c:v>Dialoger*</c:v>
                      </c:pt>
                      <c:pt idx="5">
                        <c:v>I kontakt med någon av aktörerna</c:v>
                      </c:pt>
                      <c:pt idx="6">
                        <c:v>Annat</c:v>
                      </c:pt>
                      <c:pt idx="7">
                        <c:v>Vet inte</c:v>
                      </c:pt>
                    </c:strCache>
                  </c:strRef>
                </c:cat>
                <c:val>
                  <c:numRef>
                    <c:extLst xmlns:c15="http://schemas.microsoft.com/office/drawing/2012/chart">
                      <c:ext xmlns:c15="http://schemas.microsoft.com/office/drawing/2012/chart" uri="{02D57815-91ED-43cb-92C2-25804820EDAC}">
                        <c15:formulaRef>
                          <c15:sqref>Sheet1!$H$3:$H$10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6-CBD7-4084-BDC8-98FD597543B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Sheet1!$I$2</c15:sqref>
                        </c15:formulaRef>
                      </c:ext>
                    </c:extLst>
                    <c:strCache>
                      <c:ptCount val="1"/>
                      <c:pt idx="0">
                        <c:v>8</c:v>
                      </c:pt>
                    </c:strCache>
                  </c:strRef>
                </c:tx>
                <c:spPr>
                  <a:solidFill>
                    <a:srgbClr val="E0323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Sheet1!$A$3:$A$10</c15:sqref>
                        </c15:formulaRef>
                      </c:ext>
                    </c:extLst>
                    <c:strCache>
                      <c:ptCount val="8"/>
                      <c:pt idx="0">
                        <c:v>Via lokalmedia (radio, tv, tidningar, internet)</c:v>
                      </c:pt>
                      <c:pt idx="1">
                        <c:v>Vårt Luleå, tidning och webbplats</c:v>
                      </c:pt>
                      <c:pt idx="2">
                        <c:v>Via sociala medier</c:v>
                      </c:pt>
                      <c:pt idx="3">
                        <c:v>Mötesplats, utställning eller liknande*</c:v>
                      </c:pt>
                      <c:pt idx="4">
                        <c:v>Dialoger*</c:v>
                      </c:pt>
                      <c:pt idx="5">
                        <c:v>I kontakt med någon av aktörerna</c:v>
                      </c:pt>
                      <c:pt idx="6">
                        <c:v>Annat</c:v>
                      </c:pt>
                      <c:pt idx="7">
                        <c:v>Vet inte</c:v>
                      </c:pt>
                    </c:strCache>
                  </c:strRef>
                </c:cat>
                <c:val>
                  <c:numRef>
                    <c:extLst xmlns:c15="http://schemas.microsoft.com/office/drawing/2012/chart">
                      <c:ext xmlns:c15="http://schemas.microsoft.com/office/drawing/2012/chart" uri="{02D57815-91ED-43cb-92C2-25804820EDAC}">
                        <c15:formulaRef>
                          <c15:sqref>Sheet1!$I$3:$I$10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7-CBD7-4084-BDC8-98FD597543B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Sheet1!$J$2</c15:sqref>
                        </c15:formulaRef>
                      </c:ext>
                    </c:extLst>
                    <c:strCache>
                      <c:ptCount val="1"/>
                      <c:pt idx="0">
                        <c:v>9</c:v>
                      </c:pt>
                    </c:strCache>
                  </c:strRef>
                </c:tx>
                <c:spPr>
                  <a:solidFill>
                    <a:srgbClr val="93CA9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Sheet1!$A$3:$A$10</c15:sqref>
                        </c15:formulaRef>
                      </c:ext>
                    </c:extLst>
                    <c:strCache>
                      <c:ptCount val="8"/>
                      <c:pt idx="0">
                        <c:v>Via lokalmedia (radio, tv, tidningar, internet)</c:v>
                      </c:pt>
                      <c:pt idx="1">
                        <c:v>Vårt Luleå, tidning och webbplats</c:v>
                      </c:pt>
                      <c:pt idx="2">
                        <c:v>Via sociala medier</c:v>
                      </c:pt>
                      <c:pt idx="3">
                        <c:v>Mötesplats, utställning eller liknande*</c:v>
                      </c:pt>
                      <c:pt idx="4">
                        <c:v>Dialoger*</c:v>
                      </c:pt>
                      <c:pt idx="5">
                        <c:v>I kontakt med någon av aktörerna</c:v>
                      </c:pt>
                      <c:pt idx="6">
                        <c:v>Annat</c:v>
                      </c:pt>
                      <c:pt idx="7">
                        <c:v>Vet inte</c:v>
                      </c:pt>
                    </c:strCache>
                  </c:strRef>
                </c:cat>
                <c:val>
                  <c:numRef>
                    <c:extLst xmlns:c15="http://schemas.microsoft.com/office/drawing/2012/chart">
                      <c:ext xmlns:c15="http://schemas.microsoft.com/office/drawing/2012/chart" uri="{02D57815-91ED-43cb-92C2-25804820EDAC}">
                        <c15:formulaRef>
                          <c15:sqref>Sheet1!$J$3:$J$10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8-CBD7-4084-BDC8-98FD597543BB}"/>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Sheet1!$K$2</c15:sqref>
                        </c15:formulaRef>
                      </c:ext>
                    </c:extLst>
                    <c:strCache>
                      <c:ptCount val="1"/>
                      <c:pt idx="0">
                        <c:v>19</c:v>
                      </c:pt>
                    </c:strCache>
                  </c:strRef>
                </c:tx>
                <c:spPr>
                  <a:solidFill>
                    <a:srgbClr val="6CAC92"/>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Sheet1!$A$3:$A$10</c15:sqref>
                        </c15:formulaRef>
                      </c:ext>
                    </c:extLst>
                    <c:strCache>
                      <c:ptCount val="8"/>
                      <c:pt idx="0">
                        <c:v>Via lokalmedia (radio, tv, tidningar, internet)</c:v>
                      </c:pt>
                      <c:pt idx="1">
                        <c:v>Vårt Luleå, tidning och webbplats</c:v>
                      </c:pt>
                      <c:pt idx="2">
                        <c:v>Via sociala medier</c:v>
                      </c:pt>
                      <c:pt idx="3">
                        <c:v>Mötesplats, utställning eller liknande*</c:v>
                      </c:pt>
                      <c:pt idx="4">
                        <c:v>Dialoger*</c:v>
                      </c:pt>
                      <c:pt idx="5">
                        <c:v>I kontakt med någon av aktörerna</c:v>
                      </c:pt>
                      <c:pt idx="6">
                        <c:v>Annat</c:v>
                      </c:pt>
                      <c:pt idx="7">
                        <c:v>Vet inte</c:v>
                      </c:pt>
                    </c:strCache>
                  </c:strRef>
                </c:cat>
                <c:val>
                  <c:numRef>
                    <c:extLst xmlns:c15="http://schemas.microsoft.com/office/drawing/2012/chart">
                      <c:ext xmlns:c15="http://schemas.microsoft.com/office/drawing/2012/chart" uri="{02D57815-91ED-43cb-92C2-25804820EDAC}">
                        <c15:formulaRef>
                          <c15:sqref>Sheet1!$K$3:$K$10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9-CBD7-4084-BDC8-98FD597543BB}"/>
                  </c:ext>
                </c:extLst>
              </c15:ser>
            </c15:filteredBarSeries>
          </c:ext>
        </c:extLst>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legend>
      <c:legendPos val="r"/>
      <c:layout>
        <c:manualLayout>
          <c:xMode val="edge"/>
          <c:yMode val="edge"/>
          <c:x val="0.69383099557932637"/>
          <c:y val="0.20247180904921597"/>
          <c:w val="0.10613035666195543"/>
          <c:h val="0.1461106686122278"/>
        </c:manualLayout>
      </c:layout>
      <c:overlay val="0"/>
    </c:legend>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107279746122461"/>
          <c:y val="3.8872192211053397E-2"/>
          <c:w val="0.62388791196713878"/>
          <c:h val="0.92597051161620503"/>
        </c:manualLayout>
      </c:layout>
      <c:barChart>
        <c:barDir val="bar"/>
        <c:grouping val="clustered"/>
        <c:varyColors val="0"/>
        <c:ser>
          <c:idx val="0"/>
          <c:order val="0"/>
          <c:tx>
            <c:strRef>
              <c:f>Sheet1!$B$1</c:f>
              <c:strCache>
                <c:ptCount val="1"/>
                <c:pt idx="0">
                  <c:v>Totalt</c:v>
                </c:pt>
              </c:strCache>
            </c:strRef>
          </c:tx>
          <c:spPr>
            <a:solidFill>
              <a:srgbClr val="3C8C86"/>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000" b="1">
                    <a:solidFill>
                      <a:srgbClr val="41414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Sheet1!$A$3:$A$13</c:f>
              <c:strCache>
                <c:ptCount val="11"/>
                <c:pt idx="0">
                  <c:v>Störningar generellt/påverkan för invånarna</c:v>
                </c:pt>
                <c:pt idx="1">
                  <c:v>Allt/det mesta</c:v>
                </c:pt>
                <c:pt idx="2">
                  <c:v>Tidplan för olika förändringar</c:v>
                </c:pt>
                <c:pt idx="3">
                  <c:v>Arbetstillfällen</c:v>
                </c:pt>
                <c:pt idx="4">
                  <c:v>Miljö/klimat</c:v>
                </c:pt>
                <c:pt idx="5">
                  <c:v>Boende och boendemiljö</c:v>
                </c:pt>
                <c:pt idx="6">
                  <c:v>Ekonomi/kostnader</c:v>
                </c:pt>
                <c:pt idx="7">
                  <c:v>Kommunikation, skola och omsorgsfrågor</c:v>
                </c:pt>
                <c:pt idx="8">
                  <c:v>Information om energi och el</c:v>
                </c:pt>
                <c:pt idx="9">
                  <c:v>Övrigt</c:v>
                </c:pt>
                <c:pt idx="10">
                  <c:v>Vet ej/inget</c:v>
                </c:pt>
              </c:strCache>
            </c:strRef>
          </c:cat>
          <c:val>
            <c:numRef>
              <c:f>Sheet1!$B$3:$B$13</c:f>
              <c:numCache>
                <c:formatCode>0%</c:formatCode>
                <c:ptCount val="11"/>
                <c:pt idx="0">
                  <c:v>0.22139176542792152</c:v>
                </c:pt>
                <c:pt idx="1">
                  <c:v>0.17296247522097033</c:v>
                </c:pt>
                <c:pt idx="2">
                  <c:v>0.16851801031876118</c:v>
                </c:pt>
                <c:pt idx="3">
                  <c:v>5.7968195492526527E-2</c:v>
                </c:pt>
                <c:pt idx="4">
                  <c:v>5.6138041096253151E-2</c:v>
                </c:pt>
                <c:pt idx="5">
                  <c:v>4.6027262590594503E-2</c:v>
                </c:pt>
                <c:pt idx="6">
                  <c:v>4.4111006864532926E-2</c:v>
                </c:pt>
                <c:pt idx="7">
                  <c:v>4.0629678706988352E-2</c:v>
                </c:pt>
                <c:pt idx="8">
                  <c:v>1.9014712907520381E-2</c:v>
                </c:pt>
                <c:pt idx="9">
                  <c:v>0.14268731279550917</c:v>
                </c:pt>
                <c:pt idx="10">
                  <c:v>0.20577521582353026</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c:v>
                </c:pt>
              </c:strCache>
            </c:strRef>
          </c:tx>
          <c:spPr>
            <a:solidFill>
              <a:srgbClr val="00696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Sheet1!$A$3:$A$13</c:f>
              <c:strCache>
                <c:ptCount val="11"/>
                <c:pt idx="0">
                  <c:v>Störningar generellt/påverkan för invånarna</c:v>
                </c:pt>
                <c:pt idx="1">
                  <c:v>Allt/det mesta</c:v>
                </c:pt>
                <c:pt idx="2">
                  <c:v>Tidplan för olika förändringar</c:v>
                </c:pt>
                <c:pt idx="3">
                  <c:v>Arbetstillfällen</c:v>
                </c:pt>
                <c:pt idx="4">
                  <c:v>Miljö/klimat</c:v>
                </c:pt>
                <c:pt idx="5">
                  <c:v>Boende och boendemiljö</c:v>
                </c:pt>
                <c:pt idx="6">
                  <c:v>Ekonomi/kostnader</c:v>
                </c:pt>
                <c:pt idx="7">
                  <c:v>Kommunikation, skola och omsorgsfrågor</c:v>
                </c:pt>
                <c:pt idx="8">
                  <c:v>Information om energi och el</c:v>
                </c:pt>
                <c:pt idx="9">
                  <c:v>Övrigt</c:v>
                </c:pt>
                <c:pt idx="10">
                  <c:v>Vet ej/inget</c:v>
                </c:pt>
              </c:strCache>
            </c:strRef>
          </c:cat>
          <c:val>
            <c:numRef>
              <c:f>Sheet1!$C$3:$C$13</c:f>
            </c:numRef>
          </c:val>
          <c:extLst>
            <c:ext xmlns:c16="http://schemas.microsoft.com/office/drawing/2014/chart" uri="{C3380CC4-5D6E-409C-BE32-E72D297353CC}">
              <c16:uniqueId val="{00000001-CBD7-4084-BDC8-98FD597543BB}"/>
            </c:ext>
          </c:extLst>
        </c:ser>
        <c:ser>
          <c:idx val="2"/>
          <c:order val="2"/>
          <c:tx>
            <c:strRef>
              <c:f>Sheet1!$D$2</c:f>
              <c:strCache>
                <c:ptCount val="1"/>
                <c:pt idx="0">
                  <c:v>3</c:v>
                </c:pt>
              </c:strCache>
            </c:strRef>
          </c:tx>
          <c:spPr>
            <a:solidFill>
              <a:srgbClr val="EEA62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Sheet1!$A$3:$A$13</c:f>
              <c:strCache>
                <c:ptCount val="11"/>
                <c:pt idx="0">
                  <c:v>Störningar generellt/påverkan för invånarna</c:v>
                </c:pt>
                <c:pt idx="1">
                  <c:v>Allt/det mesta</c:v>
                </c:pt>
                <c:pt idx="2">
                  <c:v>Tidplan för olika förändringar</c:v>
                </c:pt>
                <c:pt idx="3">
                  <c:v>Arbetstillfällen</c:v>
                </c:pt>
                <c:pt idx="4">
                  <c:v>Miljö/klimat</c:v>
                </c:pt>
                <c:pt idx="5">
                  <c:v>Boende och boendemiljö</c:v>
                </c:pt>
                <c:pt idx="6">
                  <c:v>Ekonomi/kostnader</c:v>
                </c:pt>
                <c:pt idx="7">
                  <c:v>Kommunikation, skola och omsorgsfrågor</c:v>
                </c:pt>
                <c:pt idx="8">
                  <c:v>Information om energi och el</c:v>
                </c:pt>
                <c:pt idx="9">
                  <c:v>Övrigt</c:v>
                </c:pt>
                <c:pt idx="10">
                  <c:v>Vet ej/inget</c:v>
                </c:pt>
              </c:strCache>
            </c:strRef>
          </c:cat>
          <c:val>
            <c:numRef>
              <c:f>Sheet1!$D$3:$D$13</c:f>
            </c:numRef>
          </c:val>
          <c:extLst>
            <c:ext xmlns:c16="http://schemas.microsoft.com/office/drawing/2014/chart" uri="{C3380CC4-5D6E-409C-BE32-E72D297353CC}">
              <c16:uniqueId val="{00000002-CBD7-4084-BDC8-98FD597543BB}"/>
            </c:ext>
          </c:extLst>
        </c:ser>
        <c:ser>
          <c:idx val="3"/>
          <c:order val="3"/>
          <c:tx>
            <c:strRef>
              <c:f>Sheet1!$E$2</c:f>
              <c:strCache>
                <c:ptCount val="1"/>
                <c:pt idx="0">
                  <c:v>4</c:v>
                </c:pt>
              </c:strCache>
            </c:strRef>
          </c:tx>
          <c:spPr>
            <a:solidFill>
              <a:srgbClr val="EC7D17"/>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Sheet1!$A$3:$A$13</c:f>
              <c:strCache>
                <c:ptCount val="11"/>
                <c:pt idx="0">
                  <c:v>Störningar generellt/påverkan för invånarna</c:v>
                </c:pt>
                <c:pt idx="1">
                  <c:v>Allt/det mesta</c:v>
                </c:pt>
                <c:pt idx="2">
                  <c:v>Tidplan för olika förändringar</c:v>
                </c:pt>
                <c:pt idx="3">
                  <c:v>Arbetstillfällen</c:v>
                </c:pt>
                <c:pt idx="4">
                  <c:v>Miljö/klimat</c:v>
                </c:pt>
                <c:pt idx="5">
                  <c:v>Boende och boendemiljö</c:v>
                </c:pt>
                <c:pt idx="6">
                  <c:v>Ekonomi/kostnader</c:v>
                </c:pt>
                <c:pt idx="7">
                  <c:v>Kommunikation, skola och omsorgsfrågor</c:v>
                </c:pt>
                <c:pt idx="8">
                  <c:v>Information om energi och el</c:v>
                </c:pt>
                <c:pt idx="9">
                  <c:v>Övrigt</c:v>
                </c:pt>
                <c:pt idx="10">
                  <c:v>Vet ej/inget</c:v>
                </c:pt>
              </c:strCache>
            </c:strRef>
          </c:cat>
          <c:val>
            <c:numRef>
              <c:f>Sheet1!$E$3:$E$13</c:f>
            </c:numRef>
          </c:val>
          <c:extLst>
            <c:ext xmlns:c16="http://schemas.microsoft.com/office/drawing/2014/chart" uri="{C3380CC4-5D6E-409C-BE32-E72D297353CC}">
              <c16:uniqueId val="{00000003-CBD7-4084-BDC8-98FD597543BB}"/>
            </c:ext>
          </c:extLst>
        </c:ser>
        <c:ser>
          <c:idx val="4"/>
          <c:order val="4"/>
          <c:tx>
            <c:strRef>
              <c:f>Sheet1!$F$2</c:f>
              <c:strCache>
                <c:ptCount val="1"/>
                <c:pt idx="0">
                  <c:v>5</c:v>
                </c:pt>
              </c:strCache>
            </c:strRef>
          </c:tx>
          <c:spPr>
            <a:solidFill>
              <a:srgbClr val="26889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Sheet1!$A$3:$A$13</c:f>
              <c:strCache>
                <c:ptCount val="11"/>
                <c:pt idx="0">
                  <c:v>Störningar generellt/påverkan för invånarna</c:v>
                </c:pt>
                <c:pt idx="1">
                  <c:v>Allt/det mesta</c:v>
                </c:pt>
                <c:pt idx="2">
                  <c:v>Tidplan för olika förändringar</c:v>
                </c:pt>
                <c:pt idx="3">
                  <c:v>Arbetstillfällen</c:v>
                </c:pt>
                <c:pt idx="4">
                  <c:v>Miljö/klimat</c:v>
                </c:pt>
                <c:pt idx="5">
                  <c:v>Boende och boendemiljö</c:v>
                </c:pt>
                <c:pt idx="6">
                  <c:v>Ekonomi/kostnader</c:v>
                </c:pt>
                <c:pt idx="7">
                  <c:v>Kommunikation, skola och omsorgsfrågor</c:v>
                </c:pt>
                <c:pt idx="8">
                  <c:v>Information om energi och el</c:v>
                </c:pt>
                <c:pt idx="9">
                  <c:v>Övrigt</c:v>
                </c:pt>
                <c:pt idx="10">
                  <c:v>Vet ej/inget</c:v>
                </c:pt>
              </c:strCache>
            </c:strRef>
          </c:cat>
          <c:val>
            <c:numRef>
              <c:f>Sheet1!$F$3:$F$13</c:f>
            </c:numRef>
          </c:val>
          <c:extLst>
            <c:ext xmlns:c16="http://schemas.microsoft.com/office/drawing/2014/chart" uri="{C3380CC4-5D6E-409C-BE32-E72D297353CC}">
              <c16:uniqueId val="{00000004-CBD7-4084-BDC8-98FD597543BB}"/>
            </c:ext>
          </c:extLst>
        </c:ser>
        <c:ser>
          <c:idx val="5"/>
          <c:order val="5"/>
          <c:tx>
            <c:strRef>
              <c:f>Sheet1!$G$2</c:f>
              <c:strCache>
                <c:ptCount val="1"/>
                <c:pt idx="0">
                  <c:v>6</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Sheet1!$A$3:$A$13</c:f>
              <c:strCache>
                <c:ptCount val="11"/>
                <c:pt idx="0">
                  <c:v>Störningar generellt/påverkan för invånarna</c:v>
                </c:pt>
                <c:pt idx="1">
                  <c:v>Allt/det mesta</c:v>
                </c:pt>
                <c:pt idx="2">
                  <c:v>Tidplan för olika förändringar</c:v>
                </c:pt>
                <c:pt idx="3">
                  <c:v>Arbetstillfällen</c:v>
                </c:pt>
                <c:pt idx="4">
                  <c:v>Miljö/klimat</c:v>
                </c:pt>
                <c:pt idx="5">
                  <c:v>Boende och boendemiljö</c:v>
                </c:pt>
                <c:pt idx="6">
                  <c:v>Ekonomi/kostnader</c:v>
                </c:pt>
                <c:pt idx="7">
                  <c:v>Kommunikation, skola och omsorgsfrågor</c:v>
                </c:pt>
                <c:pt idx="8">
                  <c:v>Information om energi och el</c:v>
                </c:pt>
                <c:pt idx="9">
                  <c:v>Övrigt</c:v>
                </c:pt>
                <c:pt idx="10">
                  <c:v>Vet ej/inget</c:v>
                </c:pt>
              </c:strCache>
            </c:strRef>
          </c:cat>
          <c:val>
            <c:numRef>
              <c:f>Sheet1!$G$3:$G$13</c:f>
            </c:numRef>
          </c:val>
          <c:extLst>
            <c:ext xmlns:c16="http://schemas.microsoft.com/office/drawing/2014/chart" uri="{C3380CC4-5D6E-409C-BE32-E72D297353CC}">
              <c16:uniqueId val="{00000005-CBD7-4084-BDC8-98FD597543BB}"/>
            </c:ext>
          </c:extLst>
        </c:ser>
        <c:ser>
          <c:idx val="6"/>
          <c:order val="6"/>
          <c:tx>
            <c:strRef>
              <c:f>Sheet1!$H$2</c:f>
              <c:strCache>
                <c:ptCount val="1"/>
                <c:pt idx="0">
                  <c:v>7</c:v>
                </c:pt>
              </c:strCache>
            </c:strRef>
          </c:tx>
          <c:spPr>
            <a:solidFill>
              <a:srgbClr val="FE585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Sheet1!$A$3:$A$13</c:f>
              <c:strCache>
                <c:ptCount val="11"/>
                <c:pt idx="0">
                  <c:v>Störningar generellt/påverkan för invånarna</c:v>
                </c:pt>
                <c:pt idx="1">
                  <c:v>Allt/det mesta</c:v>
                </c:pt>
                <c:pt idx="2">
                  <c:v>Tidplan för olika förändringar</c:v>
                </c:pt>
                <c:pt idx="3">
                  <c:v>Arbetstillfällen</c:v>
                </c:pt>
                <c:pt idx="4">
                  <c:v>Miljö/klimat</c:v>
                </c:pt>
                <c:pt idx="5">
                  <c:v>Boende och boendemiljö</c:v>
                </c:pt>
                <c:pt idx="6">
                  <c:v>Ekonomi/kostnader</c:v>
                </c:pt>
                <c:pt idx="7">
                  <c:v>Kommunikation, skola och omsorgsfrågor</c:v>
                </c:pt>
                <c:pt idx="8">
                  <c:v>Information om energi och el</c:v>
                </c:pt>
                <c:pt idx="9">
                  <c:v>Övrigt</c:v>
                </c:pt>
                <c:pt idx="10">
                  <c:v>Vet ej/inget</c:v>
                </c:pt>
              </c:strCache>
            </c:strRef>
          </c:cat>
          <c:val>
            <c:numRef>
              <c:f>Sheet1!$H$3:$H$13</c:f>
            </c:numRef>
          </c:val>
          <c:extLst>
            <c:ext xmlns:c16="http://schemas.microsoft.com/office/drawing/2014/chart" uri="{C3380CC4-5D6E-409C-BE32-E72D297353CC}">
              <c16:uniqueId val="{00000006-CBD7-4084-BDC8-98FD597543BB}"/>
            </c:ext>
          </c:extLst>
        </c:ser>
        <c:ser>
          <c:idx val="7"/>
          <c:order val="7"/>
          <c:tx>
            <c:strRef>
              <c:f>Sheet1!$I$2</c:f>
              <c:strCache>
                <c:ptCount val="1"/>
                <c:pt idx="0">
                  <c:v>8</c:v>
                </c:pt>
              </c:strCache>
            </c:strRef>
          </c:tx>
          <c:spPr>
            <a:solidFill>
              <a:srgbClr val="E0323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Sheet1!$A$3:$A$13</c:f>
              <c:strCache>
                <c:ptCount val="11"/>
                <c:pt idx="0">
                  <c:v>Störningar generellt/påverkan för invånarna</c:v>
                </c:pt>
                <c:pt idx="1">
                  <c:v>Allt/det mesta</c:v>
                </c:pt>
                <c:pt idx="2">
                  <c:v>Tidplan för olika förändringar</c:v>
                </c:pt>
                <c:pt idx="3">
                  <c:v>Arbetstillfällen</c:v>
                </c:pt>
                <c:pt idx="4">
                  <c:v>Miljö/klimat</c:v>
                </c:pt>
                <c:pt idx="5">
                  <c:v>Boende och boendemiljö</c:v>
                </c:pt>
                <c:pt idx="6">
                  <c:v>Ekonomi/kostnader</c:v>
                </c:pt>
                <c:pt idx="7">
                  <c:v>Kommunikation, skola och omsorgsfrågor</c:v>
                </c:pt>
                <c:pt idx="8">
                  <c:v>Information om energi och el</c:v>
                </c:pt>
                <c:pt idx="9">
                  <c:v>Övrigt</c:v>
                </c:pt>
                <c:pt idx="10">
                  <c:v>Vet ej/inget</c:v>
                </c:pt>
              </c:strCache>
            </c:strRef>
          </c:cat>
          <c:val>
            <c:numRef>
              <c:f>Sheet1!$I$3:$I$13</c:f>
            </c:numRef>
          </c:val>
          <c:extLst>
            <c:ext xmlns:c16="http://schemas.microsoft.com/office/drawing/2014/chart" uri="{C3380CC4-5D6E-409C-BE32-E72D297353CC}">
              <c16:uniqueId val="{00000007-CBD7-4084-BDC8-98FD597543BB}"/>
            </c:ext>
          </c:extLst>
        </c:ser>
        <c:ser>
          <c:idx val="8"/>
          <c:order val="8"/>
          <c:tx>
            <c:strRef>
              <c:f>Sheet1!$J$2</c:f>
              <c:strCache>
                <c:ptCount val="1"/>
                <c:pt idx="0">
                  <c:v>9</c:v>
                </c:pt>
              </c:strCache>
            </c:strRef>
          </c:tx>
          <c:spPr>
            <a:solidFill>
              <a:srgbClr val="93CA9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Sheet1!$A$3:$A$13</c:f>
              <c:strCache>
                <c:ptCount val="11"/>
                <c:pt idx="0">
                  <c:v>Störningar generellt/påverkan för invånarna</c:v>
                </c:pt>
                <c:pt idx="1">
                  <c:v>Allt/det mesta</c:v>
                </c:pt>
                <c:pt idx="2">
                  <c:v>Tidplan för olika förändringar</c:v>
                </c:pt>
                <c:pt idx="3">
                  <c:v>Arbetstillfällen</c:v>
                </c:pt>
                <c:pt idx="4">
                  <c:v>Miljö/klimat</c:v>
                </c:pt>
                <c:pt idx="5">
                  <c:v>Boende och boendemiljö</c:v>
                </c:pt>
                <c:pt idx="6">
                  <c:v>Ekonomi/kostnader</c:v>
                </c:pt>
                <c:pt idx="7">
                  <c:v>Kommunikation, skola och omsorgsfrågor</c:v>
                </c:pt>
                <c:pt idx="8">
                  <c:v>Information om energi och el</c:v>
                </c:pt>
                <c:pt idx="9">
                  <c:v>Övrigt</c:v>
                </c:pt>
                <c:pt idx="10">
                  <c:v>Vet ej/inget</c:v>
                </c:pt>
              </c:strCache>
            </c:strRef>
          </c:cat>
          <c:val>
            <c:numRef>
              <c:f>Sheet1!$J$3:$J$13</c:f>
            </c:numRef>
          </c:val>
          <c:extLst>
            <c:ext xmlns:c16="http://schemas.microsoft.com/office/drawing/2014/chart" uri="{C3380CC4-5D6E-409C-BE32-E72D297353CC}">
              <c16:uniqueId val="{00000008-CBD7-4084-BDC8-98FD597543BB}"/>
            </c:ext>
          </c:extLst>
        </c:ser>
        <c:ser>
          <c:idx val="9"/>
          <c:order val="9"/>
          <c:tx>
            <c:strRef>
              <c:f>Sheet1!$K$2</c:f>
              <c:strCache>
                <c:ptCount val="1"/>
                <c:pt idx="0">
                  <c:v>19</c:v>
                </c:pt>
              </c:strCache>
            </c:strRef>
          </c:tx>
          <c:spPr>
            <a:solidFill>
              <a:srgbClr val="6CAC92"/>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Sheet1!$A$3:$A$13</c:f>
              <c:strCache>
                <c:ptCount val="11"/>
                <c:pt idx="0">
                  <c:v>Störningar generellt/påverkan för invånarna</c:v>
                </c:pt>
                <c:pt idx="1">
                  <c:v>Allt/det mesta</c:v>
                </c:pt>
                <c:pt idx="2">
                  <c:v>Tidplan för olika förändringar</c:v>
                </c:pt>
                <c:pt idx="3">
                  <c:v>Arbetstillfällen</c:v>
                </c:pt>
                <c:pt idx="4">
                  <c:v>Miljö/klimat</c:v>
                </c:pt>
                <c:pt idx="5">
                  <c:v>Boende och boendemiljö</c:v>
                </c:pt>
                <c:pt idx="6">
                  <c:v>Ekonomi/kostnader</c:v>
                </c:pt>
                <c:pt idx="7">
                  <c:v>Kommunikation, skola och omsorgsfrågor</c:v>
                </c:pt>
                <c:pt idx="8">
                  <c:v>Information om energi och el</c:v>
                </c:pt>
                <c:pt idx="9">
                  <c:v>Övrigt</c:v>
                </c:pt>
                <c:pt idx="10">
                  <c:v>Vet ej/inget</c:v>
                </c:pt>
              </c:strCache>
            </c:strRef>
          </c:cat>
          <c:val>
            <c:numRef>
              <c:f>Sheet1!$K$3:$K$13</c:f>
            </c:numRef>
          </c:val>
          <c:extLst>
            <c:ext xmlns:c16="http://schemas.microsoft.com/office/drawing/2014/chart" uri="{C3380CC4-5D6E-409C-BE32-E72D297353CC}">
              <c16:uniqueId val="{00000009-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9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85842562228779"/>
          <c:y val="7.2870316175415006E-2"/>
          <c:w val="0.47063063102999747"/>
          <c:h val="0.81246303188258495"/>
        </c:manualLayout>
      </c:layout>
      <c:barChart>
        <c:barDir val="bar"/>
        <c:grouping val="clustered"/>
        <c:varyColors val="0"/>
        <c:ser>
          <c:idx val="0"/>
          <c:order val="0"/>
          <c:tx>
            <c:strRef>
              <c:f>Sheet1!$B$1</c:f>
              <c:strCache>
                <c:ptCount val="1"/>
                <c:pt idx="0">
                  <c:v>tot</c:v>
                </c:pt>
              </c:strCache>
            </c:strRef>
          </c:tx>
          <c:spPr>
            <a:solidFill>
              <a:srgbClr val="3C8C8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Grundskola eller motsvarande</c:v>
                </c:pt>
                <c:pt idx="1">
                  <c:v>Gymnasium eller motsvarande</c:v>
                </c:pt>
                <c:pt idx="2">
                  <c:v>Universitet/högskola</c:v>
                </c:pt>
                <c:pt idx="3">
                  <c:v>Ingen avslutad</c:v>
                </c:pt>
              </c:strCache>
            </c:strRef>
          </c:cat>
          <c:val>
            <c:numRef>
              <c:f>Sheet1!$B$2:$B$5</c:f>
              <c:numCache>
                <c:formatCode>0%</c:formatCode>
                <c:ptCount val="4"/>
                <c:pt idx="0">
                  <c:v>4.3007429169467495E-2</c:v>
                </c:pt>
                <c:pt idx="1">
                  <c:v>0.4091557479690906</c:v>
                </c:pt>
                <c:pt idx="2">
                  <c:v>0.54039644155684874</c:v>
                </c:pt>
                <c:pt idx="3">
                  <c:v>7.4403813045973814E-3</c:v>
                </c:pt>
              </c:numCache>
            </c:numRef>
          </c:val>
          <c:extLst>
            <c:ext xmlns:c16="http://schemas.microsoft.com/office/drawing/2014/chart" uri="{C3380CC4-5D6E-409C-BE32-E72D297353CC}">
              <c16:uniqueId val="{00000000-96F2-4B0F-83DE-64F28589AC77}"/>
            </c:ext>
          </c:extLst>
        </c:ser>
        <c:dLbls>
          <c:showLegendKey val="0"/>
          <c:showVal val="1"/>
          <c:showCatName val="0"/>
          <c:showSerName val="0"/>
          <c:showPercent val="0"/>
          <c:showBubbleSize val="0"/>
        </c:dLbls>
        <c:gapWidth val="50"/>
        <c:axId val="1002692240"/>
        <c:axId val="1003389840"/>
      </c:barChart>
      <c:catAx>
        <c:axId val="1002692240"/>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Arial" panose="020B0604020202020204" pitchFamily="34" charset="0"/>
              </a:defRPr>
            </a:pPr>
            <a:endParaRPr lang="sv-SE"/>
          </a:p>
        </c:txPr>
        <c:crossAx val="1003389840"/>
        <c:crosses val="autoZero"/>
        <c:auto val="1"/>
        <c:lblAlgn val="ctr"/>
        <c:lblOffset val="100"/>
        <c:noMultiLvlLbl val="0"/>
      </c:catAx>
      <c:valAx>
        <c:axId val="1003389840"/>
        <c:scaling>
          <c:orientation val="minMax"/>
          <c:max val="1"/>
        </c:scaling>
        <c:delete val="1"/>
        <c:axPos val="b"/>
        <c:numFmt formatCode="0%" sourceLinked="1"/>
        <c:majorTickMark val="out"/>
        <c:minorTickMark val="none"/>
        <c:tickLblPos val="nextTo"/>
        <c:crossAx val="1002692240"/>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93343924584265"/>
          <c:y val="3.8872192211053397E-2"/>
          <c:w val="0.68102734478846072"/>
          <c:h val="0.92597051161620503"/>
        </c:manualLayout>
      </c:layout>
      <c:barChart>
        <c:barDir val="bar"/>
        <c:grouping val="clustered"/>
        <c:varyColors val="0"/>
        <c:ser>
          <c:idx val="0"/>
          <c:order val="0"/>
          <c:tx>
            <c:strRef>
              <c:f>Sheet1!$B$1</c:f>
              <c:strCache>
                <c:ptCount val="1"/>
                <c:pt idx="0">
                  <c:v>Totalt</c:v>
                </c:pt>
              </c:strCache>
            </c:strRef>
          </c:tx>
          <c:spPr>
            <a:solidFill>
              <a:srgbClr val="3C8C86"/>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000" b="1">
                    <a:solidFill>
                      <a:srgbClr val="41414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Jag förstår till stor del</c:v>
                </c:pt>
                <c:pt idx="1">
                  <c:v>Jag förstår till viss del</c:v>
                </c:pt>
                <c:pt idx="2">
                  <c:v>Jag förstår inte alls</c:v>
                </c:pt>
                <c:pt idx="3">
                  <c:v>Vet ej/Har ingen uppfattning</c:v>
                </c:pt>
              </c:strCache>
            </c:strRef>
          </c:cat>
          <c:val>
            <c:numRef>
              <c:f>Sheet1!$B$3:$B$6</c:f>
              <c:numCache>
                <c:formatCode>0%</c:formatCode>
                <c:ptCount val="4"/>
                <c:pt idx="0">
                  <c:v>0.5383248098156177</c:v>
                </c:pt>
                <c:pt idx="1">
                  <c:v>0.4014362454663401</c:v>
                </c:pt>
                <c:pt idx="2">
                  <c:v>3.6377220877941006E-2</c:v>
                </c:pt>
                <c:pt idx="3">
                  <c:v>2.3861723840105546E-2</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c:v>
                </c:pt>
              </c:strCache>
            </c:strRef>
          </c:tx>
          <c:spPr>
            <a:solidFill>
              <a:srgbClr val="00696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Jag förstår till stor del</c:v>
                </c:pt>
                <c:pt idx="1">
                  <c:v>Jag förstår till viss del</c:v>
                </c:pt>
                <c:pt idx="2">
                  <c:v>Jag förstår inte alls</c:v>
                </c:pt>
                <c:pt idx="3">
                  <c:v>Vet ej/Har ingen uppfattning</c:v>
                </c:pt>
              </c:strCache>
            </c:strRef>
          </c:cat>
          <c:val>
            <c:numRef>
              <c:f>Sheet1!$C$3:$C$6</c:f>
            </c:numRef>
          </c:val>
          <c:extLst>
            <c:ext xmlns:c16="http://schemas.microsoft.com/office/drawing/2014/chart" uri="{C3380CC4-5D6E-409C-BE32-E72D297353CC}">
              <c16:uniqueId val="{00000001-CBD7-4084-BDC8-98FD597543BB}"/>
            </c:ext>
          </c:extLst>
        </c:ser>
        <c:ser>
          <c:idx val="2"/>
          <c:order val="2"/>
          <c:tx>
            <c:strRef>
              <c:f>Sheet1!$D$2</c:f>
              <c:strCache>
                <c:ptCount val="1"/>
                <c:pt idx="0">
                  <c:v>3</c:v>
                </c:pt>
              </c:strCache>
            </c:strRef>
          </c:tx>
          <c:spPr>
            <a:solidFill>
              <a:srgbClr val="EEA62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Jag förstår till stor del</c:v>
                </c:pt>
                <c:pt idx="1">
                  <c:v>Jag förstår till viss del</c:v>
                </c:pt>
                <c:pt idx="2">
                  <c:v>Jag förstår inte alls</c:v>
                </c:pt>
                <c:pt idx="3">
                  <c:v>Vet ej/Har ingen uppfattning</c:v>
                </c:pt>
              </c:strCache>
            </c:strRef>
          </c:cat>
          <c:val>
            <c:numRef>
              <c:f>Sheet1!$D$3:$D$6</c:f>
            </c:numRef>
          </c:val>
          <c:extLst>
            <c:ext xmlns:c16="http://schemas.microsoft.com/office/drawing/2014/chart" uri="{C3380CC4-5D6E-409C-BE32-E72D297353CC}">
              <c16:uniqueId val="{00000002-CBD7-4084-BDC8-98FD597543BB}"/>
            </c:ext>
          </c:extLst>
        </c:ser>
        <c:ser>
          <c:idx val="3"/>
          <c:order val="3"/>
          <c:tx>
            <c:strRef>
              <c:f>Sheet1!$E$2</c:f>
              <c:strCache>
                <c:ptCount val="1"/>
                <c:pt idx="0">
                  <c:v>4</c:v>
                </c:pt>
              </c:strCache>
            </c:strRef>
          </c:tx>
          <c:spPr>
            <a:solidFill>
              <a:srgbClr val="EC7D17"/>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Jag förstår till stor del</c:v>
                </c:pt>
                <c:pt idx="1">
                  <c:v>Jag förstår till viss del</c:v>
                </c:pt>
                <c:pt idx="2">
                  <c:v>Jag förstår inte alls</c:v>
                </c:pt>
                <c:pt idx="3">
                  <c:v>Vet ej/Har ingen uppfattning</c:v>
                </c:pt>
              </c:strCache>
            </c:strRef>
          </c:cat>
          <c:val>
            <c:numRef>
              <c:f>Sheet1!$E$3:$E$6</c:f>
            </c:numRef>
          </c:val>
          <c:extLst>
            <c:ext xmlns:c16="http://schemas.microsoft.com/office/drawing/2014/chart" uri="{C3380CC4-5D6E-409C-BE32-E72D297353CC}">
              <c16:uniqueId val="{00000003-CBD7-4084-BDC8-98FD597543BB}"/>
            </c:ext>
          </c:extLst>
        </c:ser>
        <c:ser>
          <c:idx val="4"/>
          <c:order val="4"/>
          <c:tx>
            <c:strRef>
              <c:f>Sheet1!$F$2</c:f>
              <c:strCache>
                <c:ptCount val="1"/>
                <c:pt idx="0">
                  <c:v>5</c:v>
                </c:pt>
              </c:strCache>
            </c:strRef>
          </c:tx>
          <c:spPr>
            <a:solidFill>
              <a:srgbClr val="26889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Jag förstår till stor del</c:v>
                </c:pt>
                <c:pt idx="1">
                  <c:v>Jag förstår till viss del</c:v>
                </c:pt>
                <c:pt idx="2">
                  <c:v>Jag förstår inte alls</c:v>
                </c:pt>
                <c:pt idx="3">
                  <c:v>Vet ej/Har ingen uppfattning</c:v>
                </c:pt>
              </c:strCache>
            </c:strRef>
          </c:cat>
          <c:val>
            <c:numRef>
              <c:f>Sheet1!$F$3:$F$6</c:f>
            </c:numRef>
          </c:val>
          <c:extLst>
            <c:ext xmlns:c16="http://schemas.microsoft.com/office/drawing/2014/chart" uri="{C3380CC4-5D6E-409C-BE32-E72D297353CC}">
              <c16:uniqueId val="{00000004-CBD7-4084-BDC8-98FD597543BB}"/>
            </c:ext>
          </c:extLst>
        </c:ser>
        <c:ser>
          <c:idx val="5"/>
          <c:order val="5"/>
          <c:tx>
            <c:strRef>
              <c:f>Sheet1!$G$2</c:f>
              <c:strCache>
                <c:ptCount val="1"/>
                <c:pt idx="0">
                  <c:v>6</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Jag förstår till stor del</c:v>
                </c:pt>
                <c:pt idx="1">
                  <c:v>Jag förstår till viss del</c:v>
                </c:pt>
                <c:pt idx="2">
                  <c:v>Jag förstår inte alls</c:v>
                </c:pt>
                <c:pt idx="3">
                  <c:v>Vet ej/Har ingen uppfattning</c:v>
                </c:pt>
              </c:strCache>
            </c:strRef>
          </c:cat>
          <c:val>
            <c:numRef>
              <c:f>Sheet1!$G$3:$G$6</c:f>
            </c:numRef>
          </c:val>
          <c:extLst>
            <c:ext xmlns:c16="http://schemas.microsoft.com/office/drawing/2014/chart" uri="{C3380CC4-5D6E-409C-BE32-E72D297353CC}">
              <c16:uniqueId val="{00000005-CBD7-4084-BDC8-98FD597543BB}"/>
            </c:ext>
          </c:extLst>
        </c:ser>
        <c:ser>
          <c:idx val="6"/>
          <c:order val="6"/>
          <c:tx>
            <c:strRef>
              <c:f>Sheet1!$H$2</c:f>
              <c:strCache>
                <c:ptCount val="1"/>
                <c:pt idx="0">
                  <c:v>7</c:v>
                </c:pt>
              </c:strCache>
            </c:strRef>
          </c:tx>
          <c:spPr>
            <a:solidFill>
              <a:srgbClr val="FE585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Jag förstår till stor del</c:v>
                </c:pt>
                <c:pt idx="1">
                  <c:v>Jag förstår till viss del</c:v>
                </c:pt>
                <c:pt idx="2">
                  <c:v>Jag förstår inte alls</c:v>
                </c:pt>
                <c:pt idx="3">
                  <c:v>Vet ej/Har ingen uppfattning</c:v>
                </c:pt>
              </c:strCache>
            </c:strRef>
          </c:cat>
          <c:val>
            <c:numRef>
              <c:f>Sheet1!$H$3:$H$6</c:f>
            </c:numRef>
          </c:val>
          <c:extLst>
            <c:ext xmlns:c16="http://schemas.microsoft.com/office/drawing/2014/chart" uri="{C3380CC4-5D6E-409C-BE32-E72D297353CC}">
              <c16:uniqueId val="{00000006-CBD7-4084-BDC8-98FD597543BB}"/>
            </c:ext>
          </c:extLst>
        </c:ser>
        <c:ser>
          <c:idx val="7"/>
          <c:order val="7"/>
          <c:tx>
            <c:strRef>
              <c:f>Sheet1!$I$2</c:f>
              <c:strCache>
                <c:ptCount val="1"/>
                <c:pt idx="0">
                  <c:v>8</c:v>
                </c:pt>
              </c:strCache>
            </c:strRef>
          </c:tx>
          <c:spPr>
            <a:solidFill>
              <a:srgbClr val="E0323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Jag förstår till stor del</c:v>
                </c:pt>
                <c:pt idx="1">
                  <c:v>Jag förstår till viss del</c:v>
                </c:pt>
                <c:pt idx="2">
                  <c:v>Jag förstår inte alls</c:v>
                </c:pt>
                <c:pt idx="3">
                  <c:v>Vet ej/Har ingen uppfattning</c:v>
                </c:pt>
              </c:strCache>
            </c:strRef>
          </c:cat>
          <c:val>
            <c:numRef>
              <c:f>Sheet1!$I$3:$I$6</c:f>
            </c:numRef>
          </c:val>
          <c:extLst>
            <c:ext xmlns:c16="http://schemas.microsoft.com/office/drawing/2014/chart" uri="{C3380CC4-5D6E-409C-BE32-E72D297353CC}">
              <c16:uniqueId val="{00000007-CBD7-4084-BDC8-98FD597543BB}"/>
            </c:ext>
          </c:extLst>
        </c:ser>
        <c:ser>
          <c:idx val="8"/>
          <c:order val="8"/>
          <c:tx>
            <c:strRef>
              <c:f>Sheet1!$J$2</c:f>
              <c:strCache>
                <c:ptCount val="1"/>
                <c:pt idx="0">
                  <c:v>9</c:v>
                </c:pt>
              </c:strCache>
            </c:strRef>
          </c:tx>
          <c:spPr>
            <a:solidFill>
              <a:srgbClr val="93CA9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Jag förstår till stor del</c:v>
                </c:pt>
                <c:pt idx="1">
                  <c:v>Jag förstår till viss del</c:v>
                </c:pt>
                <c:pt idx="2">
                  <c:v>Jag förstår inte alls</c:v>
                </c:pt>
                <c:pt idx="3">
                  <c:v>Vet ej/Har ingen uppfattning</c:v>
                </c:pt>
              </c:strCache>
            </c:strRef>
          </c:cat>
          <c:val>
            <c:numRef>
              <c:f>Sheet1!$J$3:$J$6</c:f>
            </c:numRef>
          </c:val>
          <c:extLst>
            <c:ext xmlns:c16="http://schemas.microsoft.com/office/drawing/2014/chart" uri="{C3380CC4-5D6E-409C-BE32-E72D297353CC}">
              <c16:uniqueId val="{00000008-CBD7-4084-BDC8-98FD597543BB}"/>
            </c:ext>
          </c:extLst>
        </c:ser>
        <c:ser>
          <c:idx val="9"/>
          <c:order val="9"/>
          <c:tx>
            <c:strRef>
              <c:f>Sheet1!$K$2</c:f>
              <c:strCache>
                <c:ptCount val="1"/>
                <c:pt idx="0">
                  <c:v>19</c:v>
                </c:pt>
              </c:strCache>
            </c:strRef>
          </c:tx>
          <c:spPr>
            <a:solidFill>
              <a:srgbClr val="6CAC92"/>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Jag förstår till stor del</c:v>
                </c:pt>
                <c:pt idx="1">
                  <c:v>Jag förstår till viss del</c:v>
                </c:pt>
                <c:pt idx="2">
                  <c:v>Jag förstår inte alls</c:v>
                </c:pt>
                <c:pt idx="3">
                  <c:v>Vet ej/Har ingen uppfattning</c:v>
                </c:pt>
              </c:strCache>
            </c:strRef>
          </c:cat>
          <c:val>
            <c:numRef>
              <c:f>Sheet1!$K$3:$K$6</c:f>
            </c:numRef>
          </c:val>
          <c:extLst>
            <c:ext xmlns:c16="http://schemas.microsoft.com/office/drawing/2014/chart" uri="{C3380CC4-5D6E-409C-BE32-E72D297353CC}">
              <c16:uniqueId val="{00000009-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08844015001798"/>
          <c:y val="2.36189264722469E-2"/>
          <c:w val="0.540911703425906"/>
          <c:h val="0.95382247485440297"/>
        </c:manualLayout>
      </c:layout>
      <c:barChart>
        <c:barDir val="bar"/>
        <c:grouping val="clustered"/>
        <c:varyColors val="0"/>
        <c:ser>
          <c:idx val="0"/>
          <c:order val="0"/>
          <c:tx>
            <c:strRef>
              <c:f>Sheet1!$B$1</c:f>
              <c:strCache>
                <c:ptCount val="1"/>
                <c:pt idx="0">
                  <c:v>tot</c:v>
                </c:pt>
              </c:strCache>
            </c:strRef>
          </c:tx>
          <c:spPr>
            <a:solidFill>
              <a:srgbClr val="3C8C8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18-29 år</c:v>
                </c:pt>
                <c:pt idx="1">
                  <c:v>30-49 år</c:v>
                </c:pt>
                <c:pt idx="2">
                  <c:v>50-64 år</c:v>
                </c:pt>
                <c:pt idx="3">
                  <c:v>65-79 år</c:v>
                </c:pt>
                <c:pt idx="5">
                  <c:v>18–49 år</c:v>
                </c:pt>
                <c:pt idx="6">
                  <c:v>50–79 år</c:v>
                </c:pt>
              </c:strCache>
            </c:strRef>
          </c:cat>
          <c:val>
            <c:numRef>
              <c:f>Sheet1!$B$2:$B$8</c:f>
              <c:numCache>
                <c:formatCode>0%</c:formatCode>
                <c:ptCount val="7"/>
                <c:pt idx="0">
                  <c:v>0.20200216795256132</c:v>
                </c:pt>
                <c:pt idx="1">
                  <c:v>0.3186093221960104</c:v>
                </c:pt>
                <c:pt idx="2">
                  <c:v>0.23925588216540322</c:v>
                </c:pt>
                <c:pt idx="3">
                  <c:v>0.24013262768603053</c:v>
                </c:pt>
                <c:pt idx="5">
                  <c:v>0.52061149014857178</c:v>
                </c:pt>
                <c:pt idx="6">
                  <c:v>0.4793885098514325</c:v>
                </c:pt>
              </c:numCache>
            </c:numRef>
          </c:val>
          <c:extLst>
            <c:ext xmlns:c16="http://schemas.microsoft.com/office/drawing/2014/chart" uri="{C3380CC4-5D6E-409C-BE32-E72D297353CC}">
              <c16:uniqueId val="{00000000-E743-4FAE-833C-409B3099F1F3}"/>
            </c:ext>
          </c:extLst>
        </c:ser>
        <c:dLbls>
          <c:showLegendKey val="0"/>
          <c:showVal val="1"/>
          <c:showCatName val="0"/>
          <c:showSerName val="0"/>
          <c:showPercent val="0"/>
          <c:showBubbleSize val="0"/>
        </c:dLbls>
        <c:gapWidth val="50"/>
        <c:axId val="772219088"/>
        <c:axId val="714972000"/>
      </c:barChart>
      <c:catAx>
        <c:axId val="772219088"/>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Arial" panose="020B0604020202020204" pitchFamily="34" charset="0"/>
              </a:defRPr>
            </a:pPr>
            <a:endParaRPr lang="sv-SE"/>
          </a:p>
        </c:txPr>
        <c:crossAx val="714972000"/>
        <c:crosses val="autoZero"/>
        <c:auto val="1"/>
        <c:lblAlgn val="ctr"/>
        <c:lblOffset val="100"/>
        <c:noMultiLvlLbl val="0"/>
      </c:catAx>
      <c:valAx>
        <c:axId val="714972000"/>
        <c:scaling>
          <c:orientation val="minMax"/>
          <c:max val="1"/>
        </c:scaling>
        <c:delete val="1"/>
        <c:axPos val="b"/>
        <c:numFmt formatCode="0%" sourceLinked="1"/>
        <c:majorTickMark val="out"/>
        <c:minorTickMark val="none"/>
        <c:tickLblPos val="nextTo"/>
        <c:crossAx val="772219088"/>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57771361566701"/>
          <c:y val="4.2359536793088702E-2"/>
          <c:w val="0.67242228638433299"/>
          <c:h val="0.91037072946422004"/>
        </c:manualLayout>
      </c:layout>
      <c:barChart>
        <c:barDir val="bar"/>
        <c:grouping val="clustered"/>
        <c:varyColors val="0"/>
        <c:ser>
          <c:idx val="0"/>
          <c:order val="0"/>
          <c:tx>
            <c:strRef>
              <c:f>Sheet1!$B$1</c:f>
              <c:strCache>
                <c:ptCount val="1"/>
                <c:pt idx="0">
                  <c:v>tot</c:v>
                </c:pt>
              </c:strCache>
            </c:strRef>
          </c:tx>
          <c:spPr>
            <a:solidFill>
              <a:srgbClr val="3C8C8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-299k</c:v>
                </c:pt>
                <c:pt idx="1">
                  <c:v>300k-499k</c:v>
                </c:pt>
                <c:pt idx="2">
                  <c:v>500k-799k</c:v>
                </c:pt>
                <c:pt idx="3">
                  <c:v>800k-</c:v>
                </c:pt>
                <c:pt idx="4">
                  <c:v>Vill ej uppge</c:v>
                </c:pt>
                <c:pt idx="5">
                  <c:v>Vet ej</c:v>
                </c:pt>
              </c:strCache>
            </c:strRef>
          </c:cat>
          <c:val>
            <c:numRef>
              <c:f>Sheet1!$B$2:$B$7</c:f>
              <c:numCache>
                <c:formatCode>0%</c:formatCode>
                <c:ptCount val="6"/>
                <c:pt idx="0">
                  <c:v>0.16347468758950467</c:v>
                </c:pt>
                <c:pt idx="1">
                  <c:v>0.29322227601589512</c:v>
                </c:pt>
                <c:pt idx="2">
                  <c:v>0.22002070751718467</c:v>
                </c:pt>
                <c:pt idx="3">
                  <c:v>0.24164799965340186</c:v>
                </c:pt>
                <c:pt idx="4" formatCode="0\ %">
                  <c:v>5.4027895802211769E-2</c:v>
                </c:pt>
                <c:pt idx="5" formatCode="0\ %">
                  <c:v>2.7606433421807127E-2</c:v>
                </c:pt>
              </c:numCache>
            </c:numRef>
          </c:val>
          <c:extLst>
            <c:ext xmlns:c16="http://schemas.microsoft.com/office/drawing/2014/chart" uri="{C3380CC4-5D6E-409C-BE32-E72D297353CC}">
              <c16:uniqueId val="{00000000-3108-4B42-8E23-5B8159E66BA1}"/>
            </c:ext>
          </c:extLst>
        </c:ser>
        <c:dLbls>
          <c:showLegendKey val="0"/>
          <c:showVal val="1"/>
          <c:showCatName val="0"/>
          <c:showSerName val="0"/>
          <c:showPercent val="0"/>
          <c:showBubbleSize val="0"/>
        </c:dLbls>
        <c:gapWidth val="50"/>
        <c:axId val="257327152"/>
        <c:axId val="257328512"/>
      </c:barChart>
      <c:catAx>
        <c:axId val="257327152"/>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Arial" panose="020B0604020202020204" pitchFamily="34" charset="0"/>
              </a:defRPr>
            </a:pPr>
            <a:endParaRPr lang="sv-SE"/>
          </a:p>
        </c:txPr>
        <c:crossAx val="257328512"/>
        <c:crosses val="autoZero"/>
        <c:auto val="1"/>
        <c:lblAlgn val="ctr"/>
        <c:lblOffset val="100"/>
        <c:noMultiLvlLbl val="0"/>
      </c:catAx>
      <c:valAx>
        <c:axId val="257328512"/>
        <c:scaling>
          <c:orientation val="minMax"/>
          <c:max val="1"/>
        </c:scaling>
        <c:delete val="1"/>
        <c:axPos val="b"/>
        <c:numFmt formatCode="0%" sourceLinked="1"/>
        <c:majorTickMark val="out"/>
        <c:minorTickMark val="none"/>
        <c:tickLblPos val="nextTo"/>
        <c:crossAx val="257327152"/>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1"/>
          <c:order val="0"/>
          <c:tx>
            <c:strRef>
              <c:f>Sheet1!$B$2</c:f>
              <c:strCache>
                <c:ptCount val="1"/>
                <c:pt idx="0">
                  <c:v>1</c:v>
                </c:pt>
              </c:strCache>
            </c:strRef>
          </c:tx>
          <c:spPr>
            <a:solidFill>
              <a:srgbClr val="00696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Jag förstår till stor del</c:v>
                </c:pt>
                <c:pt idx="1">
                  <c:v>Jag förstår till viss del</c:v>
                </c:pt>
                <c:pt idx="2">
                  <c:v>Jag förstår inte alls</c:v>
                </c:pt>
                <c:pt idx="3">
                  <c:v>Vet ej/Har ingen uppfattning</c:v>
                </c:pt>
              </c:strCache>
            </c:strRef>
          </c:cat>
          <c:val>
            <c:numRef>
              <c:f>Sheet1!$B$3:$B$6</c:f>
              <c:numCache>
                <c:formatCode>0%</c:formatCode>
                <c:ptCount val="4"/>
                <c:pt idx="0">
                  <c:v>0.3755647599586493</c:v>
                </c:pt>
                <c:pt idx="1">
                  <c:v>0.55576844646815049</c:v>
                </c:pt>
                <c:pt idx="2">
                  <c:v>2.5530872159733219E-2</c:v>
                </c:pt>
                <c:pt idx="3">
                  <c:v>4.3135921413470994E-2</c:v>
                </c:pt>
              </c:numCache>
            </c:numRef>
          </c:val>
          <c:extLst>
            <c:ext xmlns:c16="http://schemas.microsoft.com/office/drawing/2014/chart" uri="{C3380CC4-5D6E-409C-BE32-E72D297353CC}">
              <c16:uniqueId val="{00000001-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0"/>
          <c:order val="0"/>
          <c:tx>
            <c:strRef>
              <c:f>Sheet1!$B$1</c:f>
              <c:strCache>
                <c:ptCount val="1"/>
                <c:pt idx="0">
                  <c:v>Totalt</c:v>
                </c:pt>
              </c:strCache>
            </c:strRef>
          </c:tx>
          <c:spPr>
            <a:solidFill>
              <a:srgbClr val="3C8C86"/>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000" b="1">
                    <a:solidFill>
                      <a:srgbClr val="41414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Sheet1!$B$3:$B$8</c:f>
              <c:numCache>
                <c:formatCode>0%</c:formatCode>
                <c:ptCount val="6"/>
                <c:pt idx="0">
                  <c:v>0.35666128620007725</c:v>
                </c:pt>
                <c:pt idx="1">
                  <c:v>0.407396397528281</c:v>
                </c:pt>
                <c:pt idx="2">
                  <c:v>0.13737302992048592</c:v>
                </c:pt>
                <c:pt idx="3">
                  <c:v>2.8837266463963056E-2</c:v>
                </c:pt>
                <c:pt idx="4">
                  <c:v>4.446382149201239E-2</c:v>
                </c:pt>
                <c:pt idx="5">
                  <c:v>2.526819839518513E-2</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c:v>
                </c:pt>
              </c:strCache>
            </c:strRef>
          </c:tx>
          <c:spPr>
            <a:solidFill>
              <a:srgbClr val="00696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Sheet1!$C$3:$C$8</c:f>
            </c:numRef>
          </c:val>
          <c:extLst>
            <c:ext xmlns:c16="http://schemas.microsoft.com/office/drawing/2014/chart" uri="{C3380CC4-5D6E-409C-BE32-E72D297353CC}">
              <c16:uniqueId val="{00000001-CBD7-4084-BDC8-98FD597543BB}"/>
            </c:ext>
          </c:extLst>
        </c:ser>
        <c:ser>
          <c:idx val="2"/>
          <c:order val="2"/>
          <c:tx>
            <c:strRef>
              <c:f>Sheet1!$D$2</c:f>
              <c:strCache>
                <c:ptCount val="1"/>
                <c:pt idx="0">
                  <c:v>3</c:v>
                </c:pt>
              </c:strCache>
            </c:strRef>
          </c:tx>
          <c:spPr>
            <a:solidFill>
              <a:srgbClr val="EEA62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Sheet1!$D$3:$D$8</c:f>
            </c:numRef>
          </c:val>
          <c:extLst>
            <c:ext xmlns:c16="http://schemas.microsoft.com/office/drawing/2014/chart" uri="{C3380CC4-5D6E-409C-BE32-E72D297353CC}">
              <c16:uniqueId val="{00000002-CBD7-4084-BDC8-98FD597543BB}"/>
            </c:ext>
          </c:extLst>
        </c:ser>
        <c:ser>
          <c:idx val="3"/>
          <c:order val="3"/>
          <c:tx>
            <c:strRef>
              <c:f>Sheet1!$E$2</c:f>
              <c:strCache>
                <c:ptCount val="1"/>
                <c:pt idx="0">
                  <c:v>4</c:v>
                </c:pt>
              </c:strCache>
            </c:strRef>
          </c:tx>
          <c:spPr>
            <a:solidFill>
              <a:srgbClr val="EC7D17"/>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Sheet1!$E$3:$E$8</c:f>
            </c:numRef>
          </c:val>
          <c:extLst>
            <c:ext xmlns:c16="http://schemas.microsoft.com/office/drawing/2014/chart" uri="{C3380CC4-5D6E-409C-BE32-E72D297353CC}">
              <c16:uniqueId val="{00000003-CBD7-4084-BDC8-98FD597543BB}"/>
            </c:ext>
          </c:extLst>
        </c:ser>
        <c:ser>
          <c:idx val="4"/>
          <c:order val="4"/>
          <c:tx>
            <c:strRef>
              <c:f>Sheet1!$F$2</c:f>
              <c:strCache>
                <c:ptCount val="1"/>
                <c:pt idx="0">
                  <c:v>5</c:v>
                </c:pt>
              </c:strCache>
            </c:strRef>
          </c:tx>
          <c:spPr>
            <a:solidFill>
              <a:srgbClr val="26889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Sheet1!$F$3:$F$8</c:f>
            </c:numRef>
          </c:val>
          <c:extLst>
            <c:ext xmlns:c16="http://schemas.microsoft.com/office/drawing/2014/chart" uri="{C3380CC4-5D6E-409C-BE32-E72D297353CC}">
              <c16:uniqueId val="{00000004-CBD7-4084-BDC8-98FD597543BB}"/>
            </c:ext>
          </c:extLst>
        </c:ser>
        <c:ser>
          <c:idx val="5"/>
          <c:order val="5"/>
          <c:tx>
            <c:strRef>
              <c:f>Sheet1!$G$2</c:f>
              <c:strCache>
                <c:ptCount val="1"/>
                <c:pt idx="0">
                  <c:v>6</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Sheet1!$G$3:$G$8</c:f>
            </c:numRef>
          </c:val>
          <c:extLst>
            <c:ext xmlns:c16="http://schemas.microsoft.com/office/drawing/2014/chart" uri="{C3380CC4-5D6E-409C-BE32-E72D297353CC}">
              <c16:uniqueId val="{00000005-CBD7-4084-BDC8-98FD597543BB}"/>
            </c:ext>
          </c:extLst>
        </c:ser>
        <c:ser>
          <c:idx val="6"/>
          <c:order val="6"/>
          <c:tx>
            <c:strRef>
              <c:f>Sheet1!$H$2</c:f>
              <c:strCache>
                <c:ptCount val="1"/>
                <c:pt idx="0">
                  <c:v>7</c:v>
                </c:pt>
              </c:strCache>
            </c:strRef>
          </c:tx>
          <c:spPr>
            <a:solidFill>
              <a:srgbClr val="FE585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Sheet1!$H$3:$H$8</c:f>
            </c:numRef>
          </c:val>
          <c:extLst>
            <c:ext xmlns:c16="http://schemas.microsoft.com/office/drawing/2014/chart" uri="{C3380CC4-5D6E-409C-BE32-E72D297353CC}">
              <c16:uniqueId val="{00000006-CBD7-4084-BDC8-98FD597543BB}"/>
            </c:ext>
          </c:extLst>
        </c:ser>
        <c:ser>
          <c:idx val="7"/>
          <c:order val="7"/>
          <c:tx>
            <c:strRef>
              <c:f>Sheet1!$I$2</c:f>
              <c:strCache>
                <c:ptCount val="1"/>
                <c:pt idx="0">
                  <c:v>8</c:v>
                </c:pt>
              </c:strCache>
            </c:strRef>
          </c:tx>
          <c:spPr>
            <a:solidFill>
              <a:srgbClr val="E0323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Sheet1!$I$3:$I$8</c:f>
            </c:numRef>
          </c:val>
          <c:extLst>
            <c:ext xmlns:c16="http://schemas.microsoft.com/office/drawing/2014/chart" uri="{C3380CC4-5D6E-409C-BE32-E72D297353CC}">
              <c16:uniqueId val="{00000007-CBD7-4084-BDC8-98FD597543BB}"/>
            </c:ext>
          </c:extLst>
        </c:ser>
        <c:ser>
          <c:idx val="8"/>
          <c:order val="8"/>
          <c:tx>
            <c:strRef>
              <c:f>Sheet1!$J$2</c:f>
              <c:strCache>
                <c:ptCount val="1"/>
                <c:pt idx="0">
                  <c:v>9</c:v>
                </c:pt>
              </c:strCache>
            </c:strRef>
          </c:tx>
          <c:spPr>
            <a:solidFill>
              <a:srgbClr val="93CA9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Sheet1!$J$3:$J$8</c:f>
            </c:numRef>
          </c:val>
          <c:extLst>
            <c:ext xmlns:c16="http://schemas.microsoft.com/office/drawing/2014/chart" uri="{C3380CC4-5D6E-409C-BE32-E72D297353CC}">
              <c16:uniqueId val="{00000008-CBD7-4084-BDC8-98FD597543BB}"/>
            </c:ext>
          </c:extLst>
        </c:ser>
        <c:ser>
          <c:idx val="9"/>
          <c:order val="9"/>
          <c:tx>
            <c:strRef>
              <c:f>Sheet1!$K$2</c:f>
              <c:strCache>
                <c:ptCount val="1"/>
                <c:pt idx="0">
                  <c:v>19</c:v>
                </c:pt>
              </c:strCache>
            </c:strRef>
          </c:tx>
          <c:spPr>
            <a:solidFill>
              <a:srgbClr val="6CAC92"/>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Sheet1!$K$3:$K$8</c:f>
            </c:numRef>
          </c:val>
          <c:extLst>
            <c:ext xmlns:c16="http://schemas.microsoft.com/office/drawing/2014/chart" uri="{C3380CC4-5D6E-409C-BE32-E72D297353CC}">
              <c16:uniqueId val="{00000009-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23887568518085"/>
          <c:y val="3.8872192211053397E-2"/>
          <c:w val="0.80272183374318251"/>
          <c:h val="0.92597051161620503"/>
        </c:manualLayout>
      </c:layout>
      <c:barChart>
        <c:barDir val="bar"/>
        <c:grouping val="clustered"/>
        <c:varyColors val="0"/>
        <c:ser>
          <c:idx val="0"/>
          <c:order val="0"/>
          <c:tx>
            <c:strRef>
              <c:f>Sheet1!$B$1</c:f>
              <c:strCache>
                <c:ptCount val="1"/>
                <c:pt idx="0">
                  <c:v>Totalt</c:v>
                </c:pt>
              </c:strCache>
            </c:strRef>
          </c:tx>
          <c:spPr>
            <a:solidFill>
              <a:srgbClr val="3C8C86"/>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sz="1000" b="1">
                    <a:solidFill>
                      <a:srgbClr val="414141"/>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Sheet1!$B$3:$B$8</c:f>
              <c:numCache>
                <c:formatCode>0%</c:formatCode>
                <c:ptCount val="6"/>
                <c:pt idx="0">
                  <c:v>0.46021190899892334</c:v>
                </c:pt>
                <c:pt idx="1">
                  <c:v>0.3706664653158584</c:v>
                </c:pt>
                <c:pt idx="2">
                  <c:v>8.1346190361045234E-2</c:v>
                </c:pt>
                <c:pt idx="3">
                  <c:v>2.8671782832139604E-2</c:v>
                </c:pt>
                <c:pt idx="4">
                  <c:v>3.5905370555291229E-2</c:v>
                </c:pt>
                <c:pt idx="5">
                  <c:v>2.3198281936746858E-2</c:v>
                </c:pt>
              </c:numCache>
            </c:numRef>
          </c:val>
          <c:extLst>
            <c:ext xmlns:c16="http://schemas.microsoft.com/office/drawing/2014/chart" uri="{C3380CC4-5D6E-409C-BE32-E72D297353CC}">
              <c16:uniqueId val="{00000000-CBD7-4084-BDC8-98FD597543BB}"/>
            </c:ext>
          </c:extLst>
        </c:ser>
        <c:ser>
          <c:idx val="1"/>
          <c:order val="1"/>
          <c:tx>
            <c:strRef>
              <c:f>Sheet1!$C$2</c:f>
              <c:strCache>
                <c:ptCount val="1"/>
                <c:pt idx="0">
                  <c:v>2</c:v>
                </c:pt>
              </c:strCache>
            </c:strRef>
          </c:tx>
          <c:spPr>
            <a:solidFill>
              <a:srgbClr val="00696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Sheet1!$C$3:$C$8</c:f>
            </c:numRef>
          </c:val>
          <c:extLst>
            <c:ext xmlns:c16="http://schemas.microsoft.com/office/drawing/2014/chart" uri="{C3380CC4-5D6E-409C-BE32-E72D297353CC}">
              <c16:uniqueId val="{00000001-CBD7-4084-BDC8-98FD597543BB}"/>
            </c:ext>
          </c:extLst>
        </c:ser>
        <c:ser>
          <c:idx val="2"/>
          <c:order val="2"/>
          <c:tx>
            <c:strRef>
              <c:f>Sheet1!$D$2</c:f>
              <c:strCache>
                <c:ptCount val="1"/>
                <c:pt idx="0">
                  <c:v>3</c:v>
                </c:pt>
              </c:strCache>
            </c:strRef>
          </c:tx>
          <c:spPr>
            <a:solidFill>
              <a:srgbClr val="EEA624"/>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Sheet1!$D$3:$D$8</c:f>
            </c:numRef>
          </c:val>
          <c:extLst>
            <c:ext xmlns:c16="http://schemas.microsoft.com/office/drawing/2014/chart" uri="{C3380CC4-5D6E-409C-BE32-E72D297353CC}">
              <c16:uniqueId val="{00000002-CBD7-4084-BDC8-98FD597543BB}"/>
            </c:ext>
          </c:extLst>
        </c:ser>
        <c:ser>
          <c:idx val="3"/>
          <c:order val="3"/>
          <c:tx>
            <c:strRef>
              <c:f>Sheet1!$E$2</c:f>
              <c:strCache>
                <c:ptCount val="1"/>
                <c:pt idx="0">
                  <c:v>4</c:v>
                </c:pt>
              </c:strCache>
            </c:strRef>
          </c:tx>
          <c:spPr>
            <a:solidFill>
              <a:srgbClr val="EC7D17"/>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Sheet1!$E$3:$E$8</c:f>
            </c:numRef>
          </c:val>
          <c:extLst>
            <c:ext xmlns:c16="http://schemas.microsoft.com/office/drawing/2014/chart" uri="{C3380CC4-5D6E-409C-BE32-E72D297353CC}">
              <c16:uniqueId val="{00000003-CBD7-4084-BDC8-98FD597543BB}"/>
            </c:ext>
          </c:extLst>
        </c:ser>
        <c:ser>
          <c:idx val="4"/>
          <c:order val="4"/>
          <c:tx>
            <c:strRef>
              <c:f>Sheet1!$F$2</c:f>
              <c:strCache>
                <c:ptCount val="1"/>
                <c:pt idx="0">
                  <c:v>5</c:v>
                </c:pt>
              </c:strCache>
            </c:strRef>
          </c:tx>
          <c:spPr>
            <a:solidFill>
              <a:srgbClr val="26889D"/>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Sheet1!$F$3:$F$8</c:f>
            </c:numRef>
          </c:val>
          <c:extLst>
            <c:ext xmlns:c16="http://schemas.microsoft.com/office/drawing/2014/chart" uri="{C3380CC4-5D6E-409C-BE32-E72D297353CC}">
              <c16:uniqueId val="{00000004-CBD7-4084-BDC8-98FD597543BB}"/>
            </c:ext>
          </c:extLst>
        </c:ser>
        <c:ser>
          <c:idx val="5"/>
          <c:order val="5"/>
          <c:tx>
            <c:strRef>
              <c:f>Sheet1!$G$2</c:f>
              <c:strCache>
                <c:ptCount val="1"/>
                <c:pt idx="0">
                  <c:v>6</c:v>
                </c:pt>
              </c:strCache>
            </c:strRef>
          </c:tx>
          <c:spPr>
            <a:solidFill>
              <a:srgbClr val="62C4C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Sheet1!$G$3:$G$8</c:f>
            </c:numRef>
          </c:val>
          <c:extLst>
            <c:ext xmlns:c16="http://schemas.microsoft.com/office/drawing/2014/chart" uri="{C3380CC4-5D6E-409C-BE32-E72D297353CC}">
              <c16:uniqueId val="{00000005-CBD7-4084-BDC8-98FD597543BB}"/>
            </c:ext>
          </c:extLst>
        </c:ser>
        <c:ser>
          <c:idx val="6"/>
          <c:order val="6"/>
          <c:tx>
            <c:strRef>
              <c:f>Sheet1!$H$2</c:f>
              <c:strCache>
                <c:ptCount val="1"/>
                <c:pt idx="0">
                  <c:v>7</c:v>
                </c:pt>
              </c:strCache>
            </c:strRef>
          </c:tx>
          <c:spPr>
            <a:solidFill>
              <a:srgbClr val="FE585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Sheet1!$H$3:$H$8</c:f>
            </c:numRef>
          </c:val>
          <c:extLst>
            <c:ext xmlns:c16="http://schemas.microsoft.com/office/drawing/2014/chart" uri="{C3380CC4-5D6E-409C-BE32-E72D297353CC}">
              <c16:uniqueId val="{00000006-CBD7-4084-BDC8-98FD597543BB}"/>
            </c:ext>
          </c:extLst>
        </c:ser>
        <c:ser>
          <c:idx val="7"/>
          <c:order val="7"/>
          <c:tx>
            <c:strRef>
              <c:f>Sheet1!$I$2</c:f>
              <c:strCache>
                <c:ptCount val="1"/>
                <c:pt idx="0">
                  <c:v>8</c:v>
                </c:pt>
              </c:strCache>
            </c:strRef>
          </c:tx>
          <c:spPr>
            <a:solidFill>
              <a:srgbClr val="E03238"/>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Sheet1!$I$3:$I$8</c:f>
            </c:numRef>
          </c:val>
          <c:extLst>
            <c:ext xmlns:c16="http://schemas.microsoft.com/office/drawing/2014/chart" uri="{C3380CC4-5D6E-409C-BE32-E72D297353CC}">
              <c16:uniqueId val="{00000007-CBD7-4084-BDC8-98FD597543BB}"/>
            </c:ext>
          </c:extLst>
        </c:ser>
        <c:ser>
          <c:idx val="8"/>
          <c:order val="8"/>
          <c:tx>
            <c:strRef>
              <c:f>Sheet1!$J$2</c:f>
              <c:strCache>
                <c:ptCount val="1"/>
                <c:pt idx="0">
                  <c:v>9</c:v>
                </c:pt>
              </c:strCache>
            </c:strRef>
          </c:tx>
          <c:spPr>
            <a:solidFill>
              <a:srgbClr val="93CA9F"/>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Sheet1!$J$3:$J$8</c:f>
            </c:numRef>
          </c:val>
          <c:extLst>
            <c:ext xmlns:c16="http://schemas.microsoft.com/office/drawing/2014/chart" uri="{C3380CC4-5D6E-409C-BE32-E72D297353CC}">
              <c16:uniqueId val="{00000008-CBD7-4084-BDC8-98FD597543BB}"/>
            </c:ext>
          </c:extLst>
        </c:ser>
        <c:ser>
          <c:idx val="9"/>
          <c:order val="9"/>
          <c:tx>
            <c:strRef>
              <c:f>Sheet1!$K$2</c:f>
              <c:strCache>
                <c:ptCount val="1"/>
                <c:pt idx="0">
                  <c:v>19</c:v>
                </c:pt>
              </c:strCache>
            </c:strRef>
          </c:tx>
          <c:spPr>
            <a:solidFill>
              <a:srgbClr val="6CAC92"/>
            </a:solidFill>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Sheet1!$A$3:$A$8</c:f>
              <c:strCache>
                <c:ptCount val="6"/>
                <c:pt idx="0">
                  <c:v>Mycket positiv</c:v>
                </c:pt>
                <c:pt idx="1">
                  <c:v>Ganska positiv</c:v>
                </c:pt>
                <c:pt idx="2">
                  <c:v>Varken positiv eller negativ</c:v>
                </c:pt>
                <c:pt idx="3">
                  <c:v>Ganska negativ</c:v>
                </c:pt>
                <c:pt idx="4">
                  <c:v>Mycket negativ</c:v>
                </c:pt>
                <c:pt idx="5">
                  <c:v>Vet ej/Har ingen uppfattning</c:v>
                </c:pt>
              </c:strCache>
            </c:strRef>
          </c:cat>
          <c:val>
            <c:numRef>
              <c:f>Sheet1!$K$3:$K$8</c:f>
            </c:numRef>
          </c:val>
          <c:extLst>
            <c:ext xmlns:c16="http://schemas.microsoft.com/office/drawing/2014/chart" uri="{C3380CC4-5D6E-409C-BE32-E72D297353CC}">
              <c16:uniqueId val="{00000009-CBD7-4084-BDC8-98FD597543BB}"/>
            </c:ext>
          </c:extLst>
        </c:ser>
        <c:dLbls>
          <c:showLegendKey val="0"/>
          <c:showVal val="1"/>
          <c:showCatName val="0"/>
          <c:showSerName val="0"/>
          <c:showPercent val="0"/>
          <c:showBubbleSize val="0"/>
        </c:dLbls>
        <c:gapWidth val="80"/>
        <c:axId val="941310448"/>
        <c:axId val="941314128"/>
      </c:barChart>
      <c:catAx>
        <c:axId val="941310448"/>
        <c:scaling>
          <c:orientation val="maxMin"/>
        </c:scaling>
        <c:delete val="0"/>
        <c:axPos val="l"/>
        <c:numFmt formatCode="General" sourceLinked="0"/>
        <c:majorTickMark val="out"/>
        <c:minorTickMark val="none"/>
        <c:tickLblPos val="nextTo"/>
        <c:txPr>
          <a:bodyPr/>
          <a:lstStyle/>
          <a:p>
            <a:pPr>
              <a:defRPr sz="1000" b="1">
                <a:solidFill>
                  <a:srgbClr val="303030"/>
                </a:solidFill>
              </a:defRPr>
            </a:pPr>
            <a:endParaRPr lang="sv-SE"/>
          </a:p>
        </c:txPr>
        <c:crossAx val="941314128"/>
        <c:crosses val="autoZero"/>
        <c:auto val="1"/>
        <c:lblAlgn val="ctr"/>
        <c:lblOffset val="100"/>
        <c:noMultiLvlLbl val="0"/>
      </c:catAx>
      <c:valAx>
        <c:axId val="941314128"/>
        <c:scaling>
          <c:orientation val="minMax"/>
          <c:max val="1"/>
        </c:scaling>
        <c:delete val="1"/>
        <c:axPos val="b"/>
        <c:numFmt formatCode="0%" sourceLinked="1"/>
        <c:majorTickMark val="out"/>
        <c:minorTickMark val="none"/>
        <c:tickLblPos val="nextTo"/>
        <c:crossAx val="941310448"/>
        <c:crosses val="max"/>
        <c:crossBetween val="between"/>
        <c:majorUnit val="0.2"/>
      </c:valAx>
    </c:plotArea>
    <c:plotVisOnly val="1"/>
    <c:dispBlanksAs val="gap"/>
    <c:showDLblsOverMax val="0"/>
  </c:chart>
  <c:txPr>
    <a:bodyPr/>
    <a:lstStyle/>
    <a:p>
      <a:pPr>
        <a:defRPr sz="1200">
          <a:solidFill>
            <a:schemeClr val="tx1"/>
          </a:solidFill>
          <a:latin typeface="+mn-lt"/>
          <a:cs typeface="Arial" panose="020B0604020202020204" pitchFamily="34" charset="0"/>
        </a:defRPr>
      </a:pPr>
      <a:endParaRPr lang="sv-S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EC0B9188-F644-464A-8AF2-A2CCD4CD4C0F}" type="datetimeFigureOut">
              <a:rPr lang="sv-SE" smtClean="0"/>
              <a:t>2024-06-12</a:t>
            </a:fld>
            <a:endParaRPr lang="sv-SE"/>
          </a:p>
        </p:txBody>
      </p:sp>
      <p:sp>
        <p:nvSpPr>
          <p:cNvPr id="4" name="Platshållare för sidfot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E5FA91DB-5F91-4C2C-BACA-5EB0557010E9}" type="slidenum">
              <a:rPr lang="sv-SE" smtClean="0"/>
              <a:t>‹#›</a:t>
            </a:fld>
            <a:endParaRPr lang="sv-SE"/>
          </a:p>
        </p:txBody>
      </p:sp>
    </p:spTree>
    <p:extLst>
      <p:ext uri="{BB962C8B-B14F-4D97-AF65-F5344CB8AC3E}">
        <p14:creationId xmlns:p14="http://schemas.microsoft.com/office/powerpoint/2010/main" val="407238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FD533A03-9362-A44F-B243-FC5877E2A1B4}" type="datetimeFigureOut">
              <a:rPr lang="en-US" smtClean="0"/>
              <a:t>6/12/2024</a:t>
            </a:fld>
            <a:endParaRPr lang="en-US"/>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F0EDFB0B-A09A-BE4C-BC07-6681C8DA1BA6}" type="slidenum">
              <a:rPr lang="en-US" smtClean="0"/>
              <a:t>‹#›</a:t>
            </a:fld>
            <a:endParaRPr lang="en-US"/>
          </a:p>
        </p:txBody>
      </p:sp>
    </p:spTree>
    <p:extLst>
      <p:ext uri="{BB962C8B-B14F-4D97-AF65-F5344CB8AC3E}">
        <p14:creationId xmlns:p14="http://schemas.microsoft.com/office/powerpoint/2010/main" val="1666957247"/>
      </p:ext>
    </p:extLst>
  </p:cSld>
  <p:clrMap bg1="lt1" tx1="dk1" bg2="lt2" tx2="dk2" accent1="accent1" accent2="accent2" accent3="accent3" accent4="accent4" accent5="accent5" accent6="accent6" hlink="hlink" folHlink="folHlink"/>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0476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632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v-SE"/>
              <a:t>När man inte har mycket text på </a:t>
            </a:r>
            <a:r>
              <a:rPr lang="sv-SE" err="1"/>
              <a:t>side</a:t>
            </a:r>
            <a:r>
              <a:rPr lang="sv-SE"/>
              <a:t>. Inga signifikanser.</a:t>
            </a:r>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07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300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v-SE"/>
              <a:t>När man inte har mycket text på </a:t>
            </a:r>
            <a:r>
              <a:rPr lang="sv-SE" err="1"/>
              <a:t>side</a:t>
            </a:r>
            <a:r>
              <a:rPr lang="sv-SE"/>
              <a:t>. Inga signifikanser.</a:t>
            </a:r>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52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v-SE"/>
              <a:t>När man inte har mycket text på </a:t>
            </a:r>
            <a:r>
              <a:rPr lang="sv-SE" err="1"/>
              <a:t>side</a:t>
            </a:r>
            <a:r>
              <a:rPr lang="sv-SE"/>
              <a:t>. Inga signifikanser.</a:t>
            </a:r>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725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v-SE"/>
              <a:t>När man inte har mycket text på </a:t>
            </a:r>
            <a:r>
              <a:rPr lang="sv-SE" err="1"/>
              <a:t>side</a:t>
            </a:r>
            <a:r>
              <a:rPr lang="sv-SE"/>
              <a:t>. Inga signifikanser.</a:t>
            </a:r>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1607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v-SE"/>
              <a:t>När man inte har mycket text på </a:t>
            </a:r>
            <a:r>
              <a:rPr lang="sv-SE" err="1"/>
              <a:t>side</a:t>
            </a:r>
            <a:r>
              <a:rPr lang="sv-SE"/>
              <a:t>. Inga signifikanser.</a:t>
            </a:r>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589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Gör man en färgad bakgrund bakom texten, så får man tänka på att dra in kanterna lite så hela textrutan hamnar innanför marginalen.</a:t>
            </a: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9504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Gör man en färgad bakgrund bakom texten, så får man tänka på att dra in kanterna lite så hela textrutan hamnar innanför marginalen.</a:t>
            </a: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074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579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sv-SE"/>
              <a:t>När man inte har mycket text på </a:t>
            </a:r>
            <a:r>
              <a:rPr lang="sv-SE" err="1"/>
              <a:t>side</a:t>
            </a:r>
            <a:r>
              <a:rPr lang="sv-SE"/>
              <a:t>. Inga signifikanser.</a:t>
            </a:r>
          </a:p>
        </p:txBody>
      </p:sp>
      <p:sp>
        <p:nvSpPr>
          <p:cNvPr id="4" name="Slide Number Placeholder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09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88B48-D2BD-610B-A8D0-FDCC6A3E4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62161-A7E4-CF18-E045-0212F6703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B0C95-5658-6A2D-4FBE-CDEB7ED10BA4}"/>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01D93D53-C306-823B-EF33-C41171DAF491}"/>
              </a:ext>
            </a:extLst>
          </p:cNvPr>
          <p:cNvSpPr>
            <a:spLocks noGrp="1"/>
          </p:cNvSpPr>
          <p:nvPr>
            <p:ph type="sldNum" sz="quarter" idx="10"/>
          </p:nvPr>
        </p:nvSpPr>
        <p:spPr/>
        <p:txBody>
          <a:bodyPr/>
          <a:lstStyle/>
          <a:p>
            <a:fld id="{F0EDFB0B-A09A-BE4C-BC07-6681C8DA1BA6}" type="slidenum">
              <a:rPr lang="en-US" smtClean="0"/>
              <a:t>3</a:t>
            </a:fld>
            <a:endParaRPr lang="en-US"/>
          </a:p>
        </p:txBody>
      </p:sp>
    </p:spTree>
    <p:extLst>
      <p:ext uri="{BB962C8B-B14F-4D97-AF65-F5344CB8AC3E}">
        <p14:creationId xmlns:p14="http://schemas.microsoft.com/office/powerpoint/2010/main" val="16523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2FB32-B0C5-37D6-3788-37199680D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2C2D1-948D-37F3-DF10-1FB0D06152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518DA01-CC12-8F6D-8170-E401BB4CFD67}"/>
              </a:ext>
            </a:extLst>
          </p:cNvPr>
          <p:cNvSpPr>
            <a:spLocks noGrp="1"/>
          </p:cNvSpPr>
          <p:nvPr>
            <p:ph type="body" idx="1"/>
          </p:nvPr>
        </p:nvSpPr>
        <p:spPr/>
        <p:txBody>
          <a:bodyPr/>
          <a:lstStyle/>
          <a:p>
            <a:r>
              <a:rPr lang="sv-SE"/>
              <a:t>När man inte har mycket text på </a:t>
            </a:r>
            <a:r>
              <a:rPr lang="sv-SE" err="1"/>
              <a:t>side</a:t>
            </a:r>
            <a:r>
              <a:rPr lang="sv-SE"/>
              <a:t>. Inga signifikanser.</a:t>
            </a:r>
          </a:p>
        </p:txBody>
      </p:sp>
      <p:sp>
        <p:nvSpPr>
          <p:cNvPr id="4" name="Slide Number Placeholder 3">
            <a:extLst>
              <a:ext uri="{FF2B5EF4-FFF2-40B4-BE49-F238E27FC236}">
                <a16:creationId xmlns:a16="http://schemas.microsoft.com/office/drawing/2014/main" id="{3066072C-C972-19DE-5169-D3FF2367A39F}"/>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169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614-F017-DB35-55CD-D4BFBE54C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31B52-092C-FE87-3B90-630C55BDD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B2D9-0E6B-8DBD-645C-94992D9CBE35}"/>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840D70D9-120A-F4C9-9724-6F2C4DF5BDD9}"/>
              </a:ext>
            </a:extLst>
          </p:cNvPr>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F0EDFB0B-A09A-BE4C-BC07-6681C8DA1B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4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2024-06-12</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2430680530"/>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50825" y="1491629"/>
            <a:ext cx="4216400" cy="3375645"/>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91630"/>
            <a:ext cx="4206874" cy="214208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7"/>
            <a:ext cx="4206874" cy="1026972"/>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50825" y="954333"/>
            <a:ext cx="4321176" cy="537297"/>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Tree>
    <p:extLst>
      <p:ext uri="{BB962C8B-B14F-4D97-AF65-F5344CB8AC3E}">
        <p14:creationId xmlns:p14="http://schemas.microsoft.com/office/powerpoint/2010/main" val="2470774362"/>
      </p:ext>
    </p:extLst>
  </p:cSld>
  <p:clrMapOvr>
    <a:masterClrMapping/>
  </p:clrMapOvr>
  <p:hf hdr="0" ftr="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Innehåll">
    <p:spTree>
      <p:nvGrpSpPr>
        <p:cNvPr id="1" name=""/>
        <p:cNvGrpSpPr/>
        <p:nvPr/>
      </p:nvGrpSpPr>
      <p:grpSpPr>
        <a:xfrm>
          <a:off x="0" y="0"/>
          <a:ext cx="0" cy="0"/>
          <a:chOff x="0" y="0"/>
          <a:chExt cx="0" cy="0"/>
        </a:xfrm>
      </p:grpSpPr>
      <p:sp>
        <p:nvSpPr>
          <p:cNvPr id="45" name="Platshållare för text 44"/>
          <p:cNvSpPr>
            <a:spLocks noGrp="1"/>
          </p:cNvSpPr>
          <p:nvPr>
            <p:ph type="body" sz="quarter" idx="11"/>
          </p:nvPr>
        </p:nvSpPr>
        <p:spPr>
          <a:xfrm>
            <a:off x="250825" y="987574"/>
            <a:ext cx="4307528" cy="3743452"/>
          </a:xfrm>
          <a:prstGeom prst="rect">
            <a:avLst/>
          </a:prstGeom>
        </p:spPr>
        <p:txBody>
          <a:bodyPr lIns="0"/>
          <a:lstStyle>
            <a:lvl1pPr marL="257175" indent="-257175">
              <a:buClr>
                <a:schemeClr val="accent6"/>
              </a:buClr>
              <a:buFont typeface="Wingdings" pitchFamily="2" charset="2"/>
              <a:buChar cha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50"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2543923434"/>
      </p:ext>
    </p:extLst>
  </p:cSld>
  <p:clrMapOvr>
    <a:masterClrMapping/>
  </p:clrMapOvr>
  <p:hf hdr="0" ftr="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50825" y="1473959"/>
            <a:ext cx="4216400" cy="3393316"/>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1" y="0"/>
            <a:ext cx="8896064"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50825" y="954333"/>
            <a:ext cx="4321176"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Tree>
    <p:extLst>
      <p:ext uri="{BB962C8B-B14F-4D97-AF65-F5344CB8AC3E}">
        <p14:creationId xmlns:p14="http://schemas.microsoft.com/office/powerpoint/2010/main" val="416777247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6" name="Slide Number Placeholder 5"/>
          <p:cNvSpPr>
            <a:spLocks noGrp="1"/>
          </p:cNvSpPr>
          <p:nvPr>
            <p:ph type="sldNum" sz="quarter" idx="12"/>
          </p:nvPr>
        </p:nvSpPr>
        <p:spPr>
          <a:xfrm>
            <a:off x="250825" y="4867275"/>
            <a:ext cx="387348" cy="276225"/>
          </a:xfrm>
          <a:prstGeom prst="rect">
            <a:avLst/>
          </a:prstGeom>
        </p:spPr>
        <p:txBody>
          <a:bodyPr/>
          <a:lstStyle/>
          <a:p>
            <a:fld id="{1843D06C-2B69-264D-A711-E3F0DCC210E1}" type="slidenum">
              <a:rPr lang="en-US" smtClean="0"/>
              <a:t>‹#›</a:t>
            </a:fld>
            <a:endParaRPr lang="en-US"/>
          </a:p>
        </p:txBody>
      </p:sp>
    </p:spTree>
    <p:extLst>
      <p:ext uri="{BB962C8B-B14F-4D97-AF65-F5344CB8AC3E}">
        <p14:creationId xmlns:p14="http://schemas.microsoft.com/office/powerpoint/2010/main" val="1224754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kgrund &amp; Genomförande">
    <p:spTree>
      <p:nvGrpSpPr>
        <p:cNvPr id="1" name=""/>
        <p:cNvGrpSpPr/>
        <p:nvPr/>
      </p:nvGrpSpPr>
      <p:grpSpPr>
        <a:xfrm>
          <a:off x="0" y="0"/>
          <a:ext cx="0" cy="0"/>
          <a:chOff x="0" y="0"/>
          <a:chExt cx="0" cy="0"/>
        </a:xfrm>
      </p:grpSpPr>
      <p:sp>
        <p:nvSpPr>
          <p:cNvPr id="33" name="Platshållare för text 3">
            <a:extLst>
              <a:ext uri="{FF2B5EF4-FFF2-40B4-BE49-F238E27FC236}">
                <a16:creationId xmlns:a16="http://schemas.microsoft.com/office/drawing/2014/main" id="{70049244-7648-A347-8371-31070C0A2AA1}"/>
              </a:ext>
            </a:extLst>
          </p:cNvPr>
          <p:cNvSpPr>
            <a:spLocks noGrp="1"/>
          </p:cNvSpPr>
          <p:nvPr>
            <p:ph type="body" sz="quarter" idx="28" hasCustomPrompt="1"/>
          </p:nvPr>
        </p:nvSpPr>
        <p:spPr>
          <a:xfrm>
            <a:off x="6101310" y="2483343"/>
            <a:ext cx="2783602" cy="221928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6" name="Platshållare för text 3">
            <a:extLst>
              <a:ext uri="{FF2B5EF4-FFF2-40B4-BE49-F238E27FC236}">
                <a16:creationId xmlns:a16="http://schemas.microsoft.com/office/drawing/2014/main" id="{7FD9527B-BCF4-2149-91BC-23F59B1E344A}"/>
              </a:ext>
            </a:extLst>
          </p:cNvPr>
          <p:cNvSpPr>
            <a:spLocks noGrp="1"/>
          </p:cNvSpPr>
          <p:nvPr>
            <p:ph type="body" sz="quarter" idx="26" hasCustomPrompt="1"/>
          </p:nvPr>
        </p:nvSpPr>
        <p:spPr>
          <a:xfrm>
            <a:off x="272843" y="2483344"/>
            <a:ext cx="2783603" cy="221928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0" name="Platshållare för text 3">
            <a:extLst>
              <a:ext uri="{FF2B5EF4-FFF2-40B4-BE49-F238E27FC236}">
                <a16:creationId xmlns:a16="http://schemas.microsoft.com/office/drawing/2014/main" id="{76DE00FE-BCCD-F346-8D9D-698D52E389DD}"/>
              </a:ext>
            </a:extLst>
          </p:cNvPr>
          <p:cNvSpPr>
            <a:spLocks noGrp="1"/>
          </p:cNvSpPr>
          <p:nvPr>
            <p:ph type="body" sz="quarter" idx="25" hasCustomPrompt="1"/>
          </p:nvPr>
        </p:nvSpPr>
        <p:spPr>
          <a:xfrm>
            <a:off x="6101310" y="1051615"/>
            <a:ext cx="2784289" cy="1304235"/>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19" name="Platshållare för text 3">
            <a:extLst>
              <a:ext uri="{FF2B5EF4-FFF2-40B4-BE49-F238E27FC236}">
                <a16:creationId xmlns:a16="http://schemas.microsoft.com/office/drawing/2014/main" id="{E45C9E82-F256-B64B-BB43-F74BE37655F7}"/>
              </a:ext>
            </a:extLst>
          </p:cNvPr>
          <p:cNvSpPr>
            <a:spLocks noGrp="1"/>
          </p:cNvSpPr>
          <p:nvPr>
            <p:ph type="body" sz="quarter" idx="24" hasCustomPrompt="1"/>
          </p:nvPr>
        </p:nvSpPr>
        <p:spPr>
          <a:xfrm>
            <a:off x="3171185" y="1051614"/>
            <a:ext cx="2783602" cy="3651015"/>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8" name="Rubrik 1"/>
          <p:cNvSpPr>
            <a:spLocks noGrp="1"/>
          </p:cNvSpPr>
          <p:nvPr>
            <p:ph type="title" hasCustomPrompt="1"/>
          </p:nvPr>
        </p:nvSpPr>
        <p:spPr>
          <a:xfrm>
            <a:off x="0" y="0"/>
            <a:ext cx="9144000"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sp>
        <p:nvSpPr>
          <p:cNvPr id="17" name="Platshållare för text 3">
            <a:extLst>
              <a:ext uri="{FF2B5EF4-FFF2-40B4-BE49-F238E27FC236}">
                <a16:creationId xmlns:a16="http://schemas.microsoft.com/office/drawing/2014/main" id="{CB0E7995-C574-3847-AB3E-F8D39B831284}"/>
              </a:ext>
            </a:extLst>
          </p:cNvPr>
          <p:cNvSpPr>
            <a:spLocks noGrp="1"/>
          </p:cNvSpPr>
          <p:nvPr>
            <p:ph type="body" sz="quarter" idx="23" hasCustomPrompt="1"/>
          </p:nvPr>
        </p:nvSpPr>
        <p:spPr>
          <a:xfrm>
            <a:off x="251222" y="1051614"/>
            <a:ext cx="2805224" cy="130423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Tree>
    <p:extLst>
      <p:ext uri="{BB962C8B-B14F-4D97-AF65-F5344CB8AC3E}">
        <p14:creationId xmlns:p14="http://schemas.microsoft.com/office/powerpoint/2010/main" val="2048001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2024-06-12</a:t>
            </a:fld>
            <a:endParaRPr lang="en-US"/>
          </a:p>
        </p:txBody>
      </p:sp>
    </p:spTree>
    <p:extLst>
      <p:ext uri="{BB962C8B-B14F-4D97-AF65-F5344CB8AC3E}">
        <p14:creationId xmlns:p14="http://schemas.microsoft.com/office/powerpoint/2010/main" val="254798427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2024-06-12</a:t>
            </a:fld>
            <a:endParaRPr lang="en-US"/>
          </a:p>
        </p:txBody>
      </p:sp>
    </p:spTree>
    <p:extLst>
      <p:ext uri="{BB962C8B-B14F-4D97-AF65-F5344CB8AC3E}">
        <p14:creationId xmlns:p14="http://schemas.microsoft.com/office/powerpoint/2010/main" val="1303120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en-GB"/>
              <a:t>Click icon to add chart</a:t>
            </a:r>
            <a:endParaRPr lang="sv-SE"/>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1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10" name="Rubrik 1">
            <a:extLst>
              <a:ext uri="{FF2B5EF4-FFF2-40B4-BE49-F238E27FC236}">
                <a16:creationId xmlns:a16="http://schemas.microsoft.com/office/drawing/2014/main" id="{60848FB4-D26D-304A-9FF2-BE4DD78201E1}"/>
              </a:ext>
            </a:extLst>
          </p:cNvPr>
          <p:cNvSpPr>
            <a:spLocks noGrp="1"/>
          </p:cNvSpPr>
          <p:nvPr>
            <p:ph type="title" hasCustomPrompt="1"/>
          </p:nvPr>
        </p:nvSpPr>
        <p:spPr>
          <a:xfrm>
            <a:off x="1" y="0"/>
            <a:ext cx="8896064"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385062673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2024-06-12</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276684882"/>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50825" y="1491629"/>
            <a:ext cx="4216400" cy="3375645"/>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91630"/>
            <a:ext cx="4206874" cy="214208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7"/>
            <a:ext cx="4206874" cy="1026972"/>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50825" y="954333"/>
            <a:ext cx="4321176" cy="537297"/>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Tree>
    <p:extLst>
      <p:ext uri="{BB962C8B-B14F-4D97-AF65-F5344CB8AC3E}">
        <p14:creationId xmlns:p14="http://schemas.microsoft.com/office/powerpoint/2010/main" val="2484880085"/>
      </p:ext>
    </p:extLst>
  </p:cSld>
  <p:clrMapOvr>
    <a:masterClrMapping/>
  </p:clrMapOvr>
  <p:hf hdr="0" ftr="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2024-06-12</a:t>
            </a:fld>
            <a:endParaRPr lang="en-US"/>
          </a:p>
        </p:txBody>
      </p:sp>
    </p:spTree>
    <p:extLst>
      <p:ext uri="{BB962C8B-B14F-4D97-AF65-F5344CB8AC3E}">
        <p14:creationId xmlns:p14="http://schemas.microsoft.com/office/powerpoint/2010/main" val="394569669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Innehåll">
    <p:spTree>
      <p:nvGrpSpPr>
        <p:cNvPr id="1" name=""/>
        <p:cNvGrpSpPr/>
        <p:nvPr/>
      </p:nvGrpSpPr>
      <p:grpSpPr>
        <a:xfrm>
          <a:off x="0" y="0"/>
          <a:ext cx="0" cy="0"/>
          <a:chOff x="0" y="0"/>
          <a:chExt cx="0" cy="0"/>
        </a:xfrm>
      </p:grpSpPr>
      <p:sp>
        <p:nvSpPr>
          <p:cNvPr id="45" name="Platshållare för text 44"/>
          <p:cNvSpPr>
            <a:spLocks noGrp="1"/>
          </p:cNvSpPr>
          <p:nvPr>
            <p:ph type="body" sz="quarter" idx="11"/>
          </p:nvPr>
        </p:nvSpPr>
        <p:spPr>
          <a:xfrm>
            <a:off x="250825" y="987574"/>
            <a:ext cx="4307528" cy="3743452"/>
          </a:xfrm>
          <a:prstGeom prst="rect">
            <a:avLst/>
          </a:prstGeom>
        </p:spPr>
        <p:txBody>
          <a:bodyPr lIns="0"/>
          <a:lstStyle>
            <a:lvl1pPr marL="257175" indent="-257175">
              <a:buClr>
                <a:schemeClr val="accent6"/>
              </a:buClr>
              <a:buFont typeface="Wingdings" pitchFamily="2" charset="2"/>
              <a:buChar cha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50"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2270607082"/>
      </p:ext>
    </p:extLst>
  </p:cSld>
  <p:clrMapOvr>
    <a:masterClrMapping/>
  </p:clrMapOvr>
  <p:hf hdr="0" ftr="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6" name="Slide Number Placeholder 5"/>
          <p:cNvSpPr>
            <a:spLocks noGrp="1"/>
          </p:cNvSpPr>
          <p:nvPr>
            <p:ph type="sldNum" sz="quarter" idx="12"/>
          </p:nvPr>
        </p:nvSpPr>
        <p:spPr>
          <a:xfrm>
            <a:off x="250825" y="4867275"/>
            <a:ext cx="387348" cy="276225"/>
          </a:xfrm>
          <a:prstGeom prst="rect">
            <a:avLst/>
          </a:prstGeom>
        </p:spPr>
        <p:txBody>
          <a:bodyPr/>
          <a:lstStyle/>
          <a:p>
            <a:fld id="{1843D06C-2B69-264D-A711-E3F0DCC210E1}" type="slidenum">
              <a:rPr lang="en-US" smtClean="0"/>
              <a:t>‹#›</a:t>
            </a:fld>
            <a:endParaRPr lang="en-US"/>
          </a:p>
        </p:txBody>
      </p:sp>
    </p:spTree>
    <p:extLst>
      <p:ext uri="{BB962C8B-B14F-4D97-AF65-F5344CB8AC3E}">
        <p14:creationId xmlns:p14="http://schemas.microsoft.com/office/powerpoint/2010/main" val="2193578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kgrund &amp; Genomförande">
    <p:spTree>
      <p:nvGrpSpPr>
        <p:cNvPr id="1" name=""/>
        <p:cNvGrpSpPr/>
        <p:nvPr/>
      </p:nvGrpSpPr>
      <p:grpSpPr>
        <a:xfrm>
          <a:off x="0" y="0"/>
          <a:ext cx="0" cy="0"/>
          <a:chOff x="0" y="0"/>
          <a:chExt cx="0" cy="0"/>
        </a:xfrm>
      </p:grpSpPr>
      <p:sp>
        <p:nvSpPr>
          <p:cNvPr id="33" name="Platshållare för text 3">
            <a:extLst>
              <a:ext uri="{FF2B5EF4-FFF2-40B4-BE49-F238E27FC236}">
                <a16:creationId xmlns:a16="http://schemas.microsoft.com/office/drawing/2014/main" id="{70049244-7648-A347-8371-31070C0A2AA1}"/>
              </a:ext>
            </a:extLst>
          </p:cNvPr>
          <p:cNvSpPr>
            <a:spLocks noGrp="1"/>
          </p:cNvSpPr>
          <p:nvPr>
            <p:ph type="body" sz="quarter" idx="28" hasCustomPrompt="1"/>
          </p:nvPr>
        </p:nvSpPr>
        <p:spPr>
          <a:xfrm>
            <a:off x="6101310" y="2483343"/>
            <a:ext cx="2783602" cy="221928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6" name="Platshållare för text 3">
            <a:extLst>
              <a:ext uri="{FF2B5EF4-FFF2-40B4-BE49-F238E27FC236}">
                <a16:creationId xmlns:a16="http://schemas.microsoft.com/office/drawing/2014/main" id="{7FD9527B-BCF4-2149-91BC-23F59B1E344A}"/>
              </a:ext>
            </a:extLst>
          </p:cNvPr>
          <p:cNvSpPr>
            <a:spLocks noGrp="1"/>
          </p:cNvSpPr>
          <p:nvPr>
            <p:ph type="body" sz="quarter" idx="26" hasCustomPrompt="1"/>
          </p:nvPr>
        </p:nvSpPr>
        <p:spPr>
          <a:xfrm>
            <a:off x="272843" y="2483344"/>
            <a:ext cx="2783603" cy="221928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0" name="Platshållare för text 3">
            <a:extLst>
              <a:ext uri="{FF2B5EF4-FFF2-40B4-BE49-F238E27FC236}">
                <a16:creationId xmlns:a16="http://schemas.microsoft.com/office/drawing/2014/main" id="{76DE00FE-BCCD-F346-8D9D-698D52E389DD}"/>
              </a:ext>
            </a:extLst>
          </p:cNvPr>
          <p:cNvSpPr>
            <a:spLocks noGrp="1"/>
          </p:cNvSpPr>
          <p:nvPr>
            <p:ph type="body" sz="quarter" idx="25" hasCustomPrompt="1"/>
          </p:nvPr>
        </p:nvSpPr>
        <p:spPr>
          <a:xfrm>
            <a:off x="6101310" y="1051615"/>
            <a:ext cx="2784289" cy="1304235"/>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19" name="Platshållare för text 3">
            <a:extLst>
              <a:ext uri="{FF2B5EF4-FFF2-40B4-BE49-F238E27FC236}">
                <a16:creationId xmlns:a16="http://schemas.microsoft.com/office/drawing/2014/main" id="{E45C9E82-F256-B64B-BB43-F74BE37655F7}"/>
              </a:ext>
            </a:extLst>
          </p:cNvPr>
          <p:cNvSpPr>
            <a:spLocks noGrp="1"/>
          </p:cNvSpPr>
          <p:nvPr>
            <p:ph type="body" sz="quarter" idx="24" hasCustomPrompt="1"/>
          </p:nvPr>
        </p:nvSpPr>
        <p:spPr>
          <a:xfrm>
            <a:off x="3171185" y="1051614"/>
            <a:ext cx="2783602" cy="3651015"/>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8" name="Rubrik 1"/>
          <p:cNvSpPr>
            <a:spLocks noGrp="1"/>
          </p:cNvSpPr>
          <p:nvPr>
            <p:ph type="title" hasCustomPrompt="1"/>
          </p:nvPr>
        </p:nvSpPr>
        <p:spPr>
          <a:xfrm>
            <a:off x="0" y="0"/>
            <a:ext cx="9144000"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sp>
        <p:nvSpPr>
          <p:cNvPr id="17" name="Platshållare för text 3">
            <a:extLst>
              <a:ext uri="{FF2B5EF4-FFF2-40B4-BE49-F238E27FC236}">
                <a16:creationId xmlns:a16="http://schemas.microsoft.com/office/drawing/2014/main" id="{CB0E7995-C574-3847-AB3E-F8D39B831284}"/>
              </a:ext>
            </a:extLst>
          </p:cNvPr>
          <p:cNvSpPr>
            <a:spLocks noGrp="1"/>
          </p:cNvSpPr>
          <p:nvPr>
            <p:ph type="body" sz="quarter" idx="23" hasCustomPrompt="1"/>
          </p:nvPr>
        </p:nvSpPr>
        <p:spPr>
          <a:xfrm>
            <a:off x="251222" y="1051614"/>
            <a:ext cx="2805224" cy="130423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Tree>
    <p:extLst>
      <p:ext uri="{BB962C8B-B14F-4D97-AF65-F5344CB8AC3E}">
        <p14:creationId xmlns:p14="http://schemas.microsoft.com/office/powerpoint/2010/main" val="1356800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2024-06-12</a:t>
            </a:fld>
            <a:endParaRPr lang="en-US"/>
          </a:p>
        </p:txBody>
      </p:sp>
    </p:spTree>
    <p:extLst>
      <p:ext uri="{BB962C8B-B14F-4D97-AF65-F5344CB8AC3E}">
        <p14:creationId xmlns:p14="http://schemas.microsoft.com/office/powerpoint/2010/main" val="21856163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2024-06-12</a:t>
            </a:fld>
            <a:endParaRPr lang="en-US"/>
          </a:p>
        </p:txBody>
      </p:sp>
    </p:spTree>
    <p:extLst>
      <p:ext uri="{BB962C8B-B14F-4D97-AF65-F5344CB8AC3E}">
        <p14:creationId xmlns:p14="http://schemas.microsoft.com/office/powerpoint/2010/main" val="2042565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en-GB"/>
              <a:t>Click icon to add chart</a:t>
            </a:r>
            <a:endParaRPr lang="sv-SE"/>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1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10" name="Rubrik 1">
            <a:extLst>
              <a:ext uri="{FF2B5EF4-FFF2-40B4-BE49-F238E27FC236}">
                <a16:creationId xmlns:a16="http://schemas.microsoft.com/office/drawing/2014/main" id="{60848FB4-D26D-304A-9FF2-BE4DD78201E1}"/>
              </a:ext>
            </a:extLst>
          </p:cNvPr>
          <p:cNvSpPr>
            <a:spLocks noGrp="1"/>
          </p:cNvSpPr>
          <p:nvPr>
            <p:ph type="title" hasCustomPrompt="1"/>
          </p:nvPr>
        </p:nvSpPr>
        <p:spPr>
          <a:xfrm>
            <a:off x="1" y="0"/>
            <a:ext cx="8896064"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186650633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342994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2024-06-12</a:t>
            </a:fld>
            <a:endParaRPr lang="en-US"/>
          </a:p>
        </p:txBody>
      </p:sp>
    </p:spTree>
    <p:extLst>
      <p:ext uri="{BB962C8B-B14F-4D97-AF65-F5344CB8AC3E}">
        <p14:creationId xmlns:p14="http://schemas.microsoft.com/office/powerpoint/2010/main" val="208320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2024-06-12</a:t>
            </a:fld>
            <a:endParaRPr lang="en-US"/>
          </a:p>
        </p:txBody>
      </p:sp>
    </p:spTree>
    <p:extLst>
      <p:ext uri="{BB962C8B-B14F-4D97-AF65-F5344CB8AC3E}">
        <p14:creationId xmlns:p14="http://schemas.microsoft.com/office/powerpoint/2010/main" val="116165020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en-GB"/>
              <a:t>Click icon to add chart</a:t>
            </a:r>
            <a:endParaRPr lang="sv-SE"/>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1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10" name="Rubrik 1">
            <a:extLst>
              <a:ext uri="{FF2B5EF4-FFF2-40B4-BE49-F238E27FC236}">
                <a16:creationId xmlns:a16="http://schemas.microsoft.com/office/drawing/2014/main" id="{60848FB4-D26D-304A-9FF2-BE4DD78201E1}"/>
              </a:ext>
            </a:extLst>
          </p:cNvPr>
          <p:cNvSpPr>
            <a:spLocks noGrp="1"/>
          </p:cNvSpPr>
          <p:nvPr>
            <p:ph type="title" hasCustomPrompt="1"/>
          </p:nvPr>
        </p:nvSpPr>
        <p:spPr>
          <a:xfrm>
            <a:off x="1" y="0"/>
            <a:ext cx="8896064"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30051517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6" name="Slide Number Placeholder 5"/>
          <p:cNvSpPr>
            <a:spLocks noGrp="1"/>
          </p:cNvSpPr>
          <p:nvPr>
            <p:ph type="sldNum" sz="quarter" idx="12"/>
          </p:nvPr>
        </p:nvSpPr>
        <p:spPr>
          <a:xfrm>
            <a:off x="250825" y="4867275"/>
            <a:ext cx="387348" cy="276225"/>
          </a:xfrm>
          <a:prstGeom prst="rect">
            <a:avLst/>
          </a:prstGeom>
        </p:spPr>
        <p:txBody>
          <a:bodyPr/>
          <a:lstStyle/>
          <a:p>
            <a:fld id="{1843D06C-2B69-264D-A711-E3F0DCC210E1}" type="slidenum">
              <a:rPr lang="en-US" smtClean="0"/>
              <a:t>‹#›</a:t>
            </a:fld>
            <a:endParaRPr lang="en-US"/>
          </a:p>
        </p:txBody>
      </p:sp>
    </p:spTree>
    <p:extLst>
      <p:ext uri="{BB962C8B-B14F-4D97-AF65-F5344CB8AC3E}">
        <p14:creationId xmlns:p14="http://schemas.microsoft.com/office/powerpoint/2010/main" val="223809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kgrund &amp; Genomförande">
    <p:spTree>
      <p:nvGrpSpPr>
        <p:cNvPr id="1" name=""/>
        <p:cNvGrpSpPr/>
        <p:nvPr/>
      </p:nvGrpSpPr>
      <p:grpSpPr>
        <a:xfrm>
          <a:off x="0" y="0"/>
          <a:ext cx="0" cy="0"/>
          <a:chOff x="0" y="0"/>
          <a:chExt cx="0" cy="0"/>
        </a:xfrm>
      </p:grpSpPr>
      <p:sp>
        <p:nvSpPr>
          <p:cNvPr id="33" name="Platshållare för text 3">
            <a:extLst>
              <a:ext uri="{FF2B5EF4-FFF2-40B4-BE49-F238E27FC236}">
                <a16:creationId xmlns:a16="http://schemas.microsoft.com/office/drawing/2014/main" id="{70049244-7648-A347-8371-31070C0A2AA1}"/>
              </a:ext>
            </a:extLst>
          </p:cNvPr>
          <p:cNvSpPr>
            <a:spLocks noGrp="1"/>
          </p:cNvSpPr>
          <p:nvPr>
            <p:ph type="body" sz="quarter" idx="28" hasCustomPrompt="1"/>
          </p:nvPr>
        </p:nvSpPr>
        <p:spPr>
          <a:xfrm>
            <a:off x="6101310" y="2483343"/>
            <a:ext cx="2783602" cy="221928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6" name="Platshållare för text 3">
            <a:extLst>
              <a:ext uri="{FF2B5EF4-FFF2-40B4-BE49-F238E27FC236}">
                <a16:creationId xmlns:a16="http://schemas.microsoft.com/office/drawing/2014/main" id="{7FD9527B-BCF4-2149-91BC-23F59B1E344A}"/>
              </a:ext>
            </a:extLst>
          </p:cNvPr>
          <p:cNvSpPr>
            <a:spLocks noGrp="1"/>
          </p:cNvSpPr>
          <p:nvPr>
            <p:ph type="body" sz="quarter" idx="26" hasCustomPrompt="1"/>
          </p:nvPr>
        </p:nvSpPr>
        <p:spPr>
          <a:xfrm>
            <a:off x="272843" y="2483344"/>
            <a:ext cx="2783603" cy="221928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0" name="Platshållare för text 3">
            <a:extLst>
              <a:ext uri="{FF2B5EF4-FFF2-40B4-BE49-F238E27FC236}">
                <a16:creationId xmlns:a16="http://schemas.microsoft.com/office/drawing/2014/main" id="{76DE00FE-BCCD-F346-8D9D-698D52E389DD}"/>
              </a:ext>
            </a:extLst>
          </p:cNvPr>
          <p:cNvSpPr>
            <a:spLocks noGrp="1"/>
          </p:cNvSpPr>
          <p:nvPr>
            <p:ph type="body" sz="quarter" idx="25" hasCustomPrompt="1"/>
          </p:nvPr>
        </p:nvSpPr>
        <p:spPr>
          <a:xfrm>
            <a:off x="6101310" y="1051615"/>
            <a:ext cx="2784289" cy="1304235"/>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19" name="Platshållare för text 3">
            <a:extLst>
              <a:ext uri="{FF2B5EF4-FFF2-40B4-BE49-F238E27FC236}">
                <a16:creationId xmlns:a16="http://schemas.microsoft.com/office/drawing/2014/main" id="{E45C9E82-F256-B64B-BB43-F74BE37655F7}"/>
              </a:ext>
            </a:extLst>
          </p:cNvPr>
          <p:cNvSpPr>
            <a:spLocks noGrp="1"/>
          </p:cNvSpPr>
          <p:nvPr>
            <p:ph type="body" sz="quarter" idx="24" hasCustomPrompt="1"/>
          </p:nvPr>
        </p:nvSpPr>
        <p:spPr>
          <a:xfrm>
            <a:off x="3171185" y="1051614"/>
            <a:ext cx="2783602" cy="3651015"/>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8" name="Rubrik 1"/>
          <p:cNvSpPr>
            <a:spLocks noGrp="1"/>
          </p:cNvSpPr>
          <p:nvPr>
            <p:ph type="title" hasCustomPrompt="1"/>
          </p:nvPr>
        </p:nvSpPr>
        <p:spPr>
          <a:xfrm>
            <a:off x="0" y="0"/>
            <a:ext cx="9144000"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sp>
        <p:nvSpPr>
          <p:cNvPr id="17" name="Platshållare för text 3">
            <a:extLst>
              <a:ext uri="{FF2B5EF4-FFF2-40B4-BE49-F238E27FC236}">
                <a16:creationId xmlns:a16="http://schemas.microsoft.com/office/drawing/2014/main" id="{CB0E7995-C574-3847-AB3E-F8D39B831284}"/>
              </a:ext>
            </a:extLst>
          </p:cNvPr>
          <p:cNvSpPr>
            <a:spLocks noGrp="1"/>
          </p:cNvSpPr>
          <p:nvPr>
            <p:ph type="body" sz="quarter" idx="23" hasCustomPrompt="1"/>
          </p:nvPr>
        </p:nvSpPr>
        <p:spPr>
          <a:xfrm>
            <a:off x="251222" y="1051614"/>
            <a:ext cx="2805224" cy="1304236"/>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Tree>
    <p:extLst>
      <p:ext uri="{BB962C8B-B14F-4D97-AF65-F5344CB8AC3E}">
        <p14:creationId xmlns:p14="http://schemas.microsoft.com/office/powerpoint/2010/main" val="54012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50825" y="1491629"/>
            <a:ext cx="4216400" cy="3375645"/>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91630"/>
            <a:ext cx="4206874" cy="214208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7"/>
            <a:ext cx="4206874" cy="1026972"/>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0" y="0"/>
            <a:ext cx="9143999" cy="941696"/>
          </a:xfrm>
          <a:prstGeom prst="rect">
            <a:avLst/>
          </a:prstGeom>
        </p:spPr>
        <p:txBody>
          <a:bodyPr lIns="251999" tIns="360000" rIns="251999" anchor="ctr"/>
          <a:lstStyle>
            <a:lvl1pPr algn="l">
              <a:tabLst>
                <a:tab pos="133350" algn="l"/>
              </a:tabLst>
              <a:defRPr sz="2700" b="1"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50825" y="954333"/>
            <a:ext cx="4321176" cy="537297"/>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Tree>
    <p:extLst>
      <p:ext uri="{BB962C8B-B14F-4D97-AF65-F5344CB8AC3E}">
        <p14:creationId xmlns:p14="http://schemas.microsoft.com/office/powerpoint/2010/main" val="2714887338"/>
      </p:ext>
    </p:extLst>
  </p:cSld>
  <p:clrMapOvr>
    <a:masterClrMapping/>
  </p:clrMapOvr>
  <p:hf hdr="0" ftr="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 name="Rectangle 8">
            <a:extLst>
              <a:ext uri="{FF2B5EF4-FFF2-40B4-BE49-F238E27FC236}">
                <a16:creationId xmlns:a16="http://schemas.microsoft.com/office/drawing/2014/main" id="{D6FC6A67-1C6F-0822-135D-874453754589}"/>
              </a:ext>
            </a:extLst>
          </p:cNvPr>
          <p:cNvSpPr/>
          <p:nvPr userDrawn="1"/>
        </p:nvSpPr>
        <p:spPr>
          <a:xfrm>
            <a:off x="0" y="4867275"/>
            <a:ext cx="9144001" cy="27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1" name="Slide Number Placeholder 5">
            <a:extLst>
              <a:ext uri="{FF2B5EF4-FFF2-40B4-BE49-F238E27FC236}">
                <a16:creationId xmlns:a16="http://schemas.microsoft.com/office/drawing/2014/main" id="{825CBE29-09DB-420A-B53F-BD5F7C0E013A}"/>
              </a:ext>
            </a:extLst>
          </p:cNvPr>
          <p:cNvSpPr txBox="1">
            <a:spLocks/>
          </p:cNvSpPr>
          <p:nvPr userDrawn="1"/>
        </p:nvSpPr>
        <p:spPr>
          <a:xfrm>
            <a:off x="0" y="4867275"/>
            <a:ext cx="748416" cy="265990"/>
          </a:xfrm>
          <a:prstGeom prst="rect">
            <a:avLst/>
          </a:prstGeom>
        </p:spPr>
        <p:txBody>
          <a:bodyPr lIns="251999"/>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050" smtClean="0">
                <a:solidFill>
                  <a:schemeClr val="bg1"/>
                </a:solidFill>
                <a:latin typeface="Calibri" panose="020F0502020204030204" pitchFamily="34" charset="0"/>
                <a:cs typeface="Calibri" panose="020F0502020204030204" pitchFamily="34" charset="0"/>
              </a:rPr>
              <a:pPr/>
              <a:t>‹#›</a:t>
            </a:fld>
            <a:endParaRPr lang="en-US" sz="1050">
              <a:solidFill>
                <a:schemeClr val="bg1"/>
              </a:solidFill>
              <a:latin typeface="Calibri" panose="020F0502020204030204" pitchFamily="34" charset="0"/>
              <a:cs typeface="Calibri" panose="020F0502020204030204" pitchFamily="34" charset="0"/>
            </a:endParaRPr>
          </a:p>
        </p:txBody>
      </p:sp>
      <p:sp>
        <p:nvSpPr>
          <p:cNvPr id="42" name="Date Placeholder 1">
            <a:extLst>
              <a:ext uri="{FF2B5EF4-FFF2-40B4-BE49-F238E27FC236}">
                <a16:creationId xmlns:a16="http://schemas.microsoft.com/office/drawing/2014/main" id="{ABE58D64-EB04-97C1-A326-CA557E6E5B9C}"/>
              </a:ext>
            </a:extLst>
          </p:cNvPr>
          <p:cNvSpPr txBox="1">
            <a:spLocks/>
          </p:cNvSpPr>
          <p:nvPr userDrawn="1"/>
        </p:nvSpPr>
        <p:spPr>
          <a:xfrm>
            <a:off x="638175" y="4857039"/>
            <a:ext cx="2421730" cy="286461"/>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schemeClr val="bg1"/>
                </a:solidFill>
                <a:latin typeface="Calibri" charset="0"/>
                <a:ea typeface="Calibri" charset="0"/>
                <a:cs typeface="Calibri" charset="0"/>
              </a:rPr>
              <a:t>© Novus 2024. All rights reserved. </a:t>
            </a:r>
            <a:endParaRPr lang="sv-SE" sz="1050" spc="38">
              <a:solidFill>
                <a:schemeClr val="bg1"/>
              </a:solidFill>
              <a:latin typeface="Calibri" charset="0"/>
              <a:ea typeface="Calibri" charset="0"/>
              <a:cs typeface="Calibri" charset="0"/>
            </a:endParaRPr>
          </a:p>
        </p:txBody>
      </p:sp>
      <p:sp>
        <p:nvSpPr>
          <p:cNvPr id="43" name="Date Placeholder 1">
            <a:extLst>
              <a:ext uri="{FF2B5EF4-FFF2-40B4-BE49-F238E27FC236}">
                <a16:creationId xmlns:a16="http://schemas.microsoft.com/office/drawing/2014/main" id="{D7CA66B0-038E-4153-805A-3AF686C2E52A}"/>
              </a:ext>
            </a:extLst>
          </p:cNvPr>
          <p:cNvSpPr txBox="1">
            <a:spLocks/>
          </p:cNvSpPr>
          <p:nvPr userDrawn="1"/>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noProof="0">
                <a:solidFill>
                  <a:schemeClr val="bg1"/>
                </a:solidFill>
                <a:latin typeface="Calibri" charset="0"/>
                <a:ea typeface="Calibri" charset="0"/>
                <a:cs typeface="Calibri" charset="0"/>
              </a:rPr>
              <a:t>novus.se</a:t>
            </a:r>
          </a:p>
        </p:txBody>
      </p:sp>
      <p:grpSp>
        <p:nvGrpSpPr>
          <p:cNvPr id="44" name="Group 1">
            <a:extLst>
              <a:ext uri="{FF2B5EF4-FFF2-40B4-BE49-F238E27FC236}">
                <a16:creationId xmlns:a16="http://schemas.microsoft.com/office/drawing/2014/main" id="{644A52D4-501C-233A-9437-F5770649DB2A}"/>
              </a:ext>
            </a:extLst>
          </p:cNvPr>
          <p:cNvGrpSpPr/>
          <p:nvPr userDrawn="1"/>
        </p:nvGrpSpPr>
        <p:grpSpPr>
          <a:xfrm>
            <a:off x="8031104" y="4937759"/>
            <a:ext cx="856510" cy="133917"/>
            <a:chOff x="822600" y="2161080"/>
            <a:chExt cx="8982000" cy="1404360"/>
          </a:xfrm>
          <a:solidFill>
            <a:schemeClr val="bg1"/>
          </a:solidFill>
        </p:grpSpPr>
        <p:sp>
          <p:nvSpPr>
            <p:cNvPr id="45" name="Freeform: Shape 1">
              <a:extLst>
                <a:ext uri="{FF2B5EF4-FFF2-40B4-BE49-F238E27FC236}">
                  <a16:creationId xmlns:a16="http://schemas.microsoft.com/office/drawing/2014/main" id="{735C8FCB-04FC-B47D-038E-FC9CC2E84DD4}"/>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6" name="Freeform: Shape 2">
              <a:extLst>
                <a:ext uri="{FF2B5EF4-FFF2-40B4-BE49-F238E27FC236}">
                  <a16:creationId xmlns:a16="http://schemas.microsoft.com/office/drawing/2014/main" id="{A86960AC-6AC3-1F14-5032-86683818EFDE}"/>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7" name="Freeform: Shape 3">
              <a:extLst>
                <a:ext uri="{FF2B5EF4-FFF2-40B4-BE49-F238E27FC236}">
                  <a16:creationId xmlns:a16="http://schemas.microsoft.com/office/drawing/2014/main" id="{69E717D2-FB43-4A5F-D057-0619522E9BDD}"/>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8" name="Freeform: Shape 4">
              <a:extLst>
                <a:ext uri="{FF2B5EF4-FFF2-40B4-BE49-F238E27FC236}">
                  <a16:creationId xmlns:a16="http://schemas.microsoft.com/office/drawing/2014/main" id="{69A3E403-767D-06E2-1F95-E305BE13B475}"/>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9" name="Freeform: Shape 5">
              <a:extLst>
                <a:ext uri="{FF2B5EF4-FFF2-40B4-BE49-F238E27FC236}">
                  <a16:creationId xmlns:a16="http://schemas.microsoft.com/office/drawing/2014/main" id="{E45C6541-6B95-8741-C9FE-9F94A7253E98}"/>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0" name="Freeform: Shape 6">
              <a:extLst>
                <a:ext uri="{FF2B5EF4-FFF2-40B4-BE49-F238E27FC236}">
                  <a16:creationId xmlns:a16="http://schemas.microsoft.com/office/drawing/2014/main" id="{4E526132-72BF-0707-61B3-E265249FFF1A}"/>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1" name="Freeform: Shape 7">
              <a:extLst>
                <a:ext uri="{FF2B5EF4-FFF2-40B4-BE49-F238E27FC236}">
                  <a16:creationId xmlns:a16="http://schemas.microsoft.com/office/drawing/2014/main" id="{6ADA1E44-F9A9-AC10-E763-0080F8DDFBC6}"/>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2" name="Freeform: Shape 8">
              <a:extLst>
                <a:ext uri="{FF2B5EF4-FFF2-40B4-BE49-F238E27FC236}">
                  <a16:creationId xmlns:a16="http://schemas.microsoft.com/office/drawing/2014/main" id="{5A94C4FE-3614-D5AF-71F9-28E42B8BBB8D}"/>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3" name="Freeform: Shape 9">
              <a:extLst>
                <a:ext uri="{FF2B5EF4-FFF2-40B4-BE49-F238E27FC236}">
                  <a16:creationId xmlns:a16="http://schemas.microsoft.com/office/drawing/2014/main" id="{FAAFEC00-4589-58E5-1FC6-004B5EE48900}"/>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4" name="Freeform: Shape 10">
              <a:extLst>
                <a:ext uri="{FF2B5EF4-FFF2-40B4-BE49-F238E27FC236}">
                  <a16:creationId xmlns:a16="http://schemas.microsoft.com/office/drawing/2014/main" id="{28BC0420-E59A-EF67-10CF-0137BD69ABDA}"/>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5" name="Freeform: Shape 11">
              <a:extLst>
                <a:ext uri="{FF2B5EF4-FFF2-40B4-BE49-F238E27FC236}">
                  <a16:creationId xmlns:a16="http://schemas.microsoft.com/office/drawing/2014/main" id="{CB2EDDF3-50CD-0A14-B2E3-12D72E546625}"/>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6" name="Freeform: Shape 12">
              <a:extLst>
                <a:ext uri="{FF2B5EF4-FFF2-40B4-BE49-F238E27FC236}">
                  <a16:creationId xmlns:a16="http://schemas.microsoft.com/office/drawing/2014/main" id="{8CEBBE7A-95C4-AA3E-A8ED-9BC913BE3590}"/>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7" name="Freeform: Shape 13">
              <a:extLst>
                <a:ext uri="{FF2B5EF4-FFF2-40B4-BE49-F238E27FC236}">
                  <a16:creationId xmlns:a16="http://schemas.microsoft.com/office/drawing/2014/main" id="{C83A8CD4-B04E-F4F7-C3E7-3735890D9AD5}"/>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8" name="Freeform: Shape 14">
              <a:extLst>
                <a:ext uri="{FF2B5EF4-FFF2-40B4-BE49-F238E27FC236}">
                  <a16:creationId xmlns:a16="http://schemas.microsoft.com/office/drawing/2014/main" id="{99D536E0-43CB-07ED-0537-9F61BD5099A6}"/>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grpSp>
    </p:spTree>
    <p:extLst>
      <p:ext uri="{BB962C8B-B14F-4D97-AF65-F5344CB8AC3E}">
        <p14:creationId xmlns:p14="http://schemas.microsoft.com/office/powerpoint/2010/main" val="209845856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4" orient="horz" pos="3066">
          <p15:clr>
            <a:srgbClr val="F26B43"/>
          </p15:clr>
        </p15:guide>
        <p15:guide id="5" pos="2880">
          <p15:clr>
            <a:srgbClr val="F26B43"/>
          </p15:clr>
        </p15:guide>
        <p15:guide id="6" orient="horz" pos="2958">
          <p15:clr>
            <a:srgbClr val="F26B43"/>
          </p15:clr>
        </p15:guide>
        <p15:guide id="7" orient="horz" pos="214">
          <p15:clr>
            <a:srgbClr val="F26B43"/>
          </p15:clr>
        </p15:guide>
        <p15:guide id="8" pos="1927">
          <p15:clr>
            <a:srgbClr val="F26B43"/>
          </p15:clr>
        </p15:guide>
        <p15:guide id="9" pos="38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 name="Rectangle 8">
            <a:extLst>
              <a:ext uri="{FF2B5EF4-FFF2-40B4-BE49-F238E27FC236}">
                <a16:creationId xmlns:a16="http://schemas.microsoft.com/office/drawing/2014/main" id="{90C98C2F-DF34-DCE2-5F27-FE62A81C4534}"/>
              </a:ext>
            </a:extLst>
          </p:cNvPr>
          <p:cNvSpPr/>
          <p:nvPr/>
        </p:nvSpPr>
        <p:spPr>
          <a:xfrm>
            <a:off x="0" y="4865688"/>
            <a:ext cx="9144001" cy="2778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1" name="Slide Number Placeholder 5">
            <a:extLst>
              <a:ext uri="{FF2B5EF4-FFF2-40B4-BE49-F238E27FC236}">
                <a16:creationId xmlns:a16="http://schemas.microsoft.com/office/drawing/2014/main" id="{767CF977-98AE-70E4-D896-D785F539D130}"/>
              </a:ext>
            </a:extLst>
          </p:cNvPr>
          <p:cNvSpPr txBox="1">
            <a:spLocks/>
          </p:cNvSpPr>
          <p:nvPr/>
        </p:nvSpPr>
        <p:spPr>
          <a:xfrm>
            <a:off x="0" y="4867275"/>
            <a:ext cx="748416" cy="265990"/>
          </a:xfrm>
          <a:prstGeom prst="rect">
            <a:avLst/>
          </a:prstGeom>
        </p:spPr>
        <p:txBody>
          <a:bodyPr lIns="251999"/>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050" smtClean="0">
                <a:solidFill>
                  <a:schemeClr val="bg1"/>
                </a:solidFill>
                <a:latin typeface="Calibri" panose="020F0502020204030204" pitchFamily="34" charset="0"/>
                <a:cs typeface="Calibri" panose="020F0502020204030204" pitchFamily="34" charset="0"/>
              </a:rPr>
              <a:pPr/>
              <a:t>‹#›</a:t>
            </a:fld>
            <a:endParaRPr lang="en-US" sz="1050">
              <a:solidFill>
                <a:schemeClr val="bg1"/>
              </a:solidFill>
              <a:latin typeface="Calibri" panose="020F0502020204030204" pitchFamily="34" charset="0"/>
              <a:cs typeface="Calibri" panose="020F0502020204030204" pitchFamily="34" charset="0"/>
            </a:endParaRPr>
          </a:p>
        </p:txBody>
      </p:sp>
      <p:sp>
        <p:nvSpPr>
          <p:cNvPr id="42" name="Date Placeholder 1">
            <a:extLst>
              <a:ext uri="{FF2B5EF4-FFF2-40B4-BE49-F238E27FC236}">
                <a16:creationId xmlns:a16="http://schemas.microsoft.com/office/drawing/2014/main" id="{72B3AC9F-0603-8742-90E7-2824727B6511}"/>
              </a:ext>
            </a:extLst>
          </p:cNvPr>
          <p:cNvSpPr txBox="1">
            <a:spLocks/>
          </p:cNvSpPr>
          <p:nvPr/>
        </p:nvSpPr>
        <p:spPr>
          <a:xfrm>
            <a:off x="638175" y="4857039"/>
            <a:ext cx="2421730" cy="286461"/>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schemeClr val="bg1"/>
                </a:solidFill>
                <a:latin typeface="Calibri" charset="0"/>
                <a:ea typeface="Calibri" charset="0"/>
                <a:cs typeface="Calibri" charset="0"/>
              </a:rPr>
              <a:t>© Novus 2024. All rights reserved. </a:t>
            </a:r>
            <a:endParaRPr lang="sv-SE" sz="1050" spc="38">
              <a:solidFill>
                <a:schemeClr val="bg1"/>
              </a:solidFill>
              <a:latin typeface="Calibri" charset="0"/>
              <a:ea typeface="Calibri" charset="0"/>
              <a:cs typeface="Calibri" charset="0"/>
            </a:endParaRPr>
          </a:p>
        </p:txBody>
      </p:sp>
      <p:sp>
        <p:nvSpPr>
          <p:cNvPr id="43" name="Date Placeholder 1">
            <a:extLst>
              <a:ext uri="{FF2B5EF4-FFF2-40B4-BE49-F238E27FC236}">
                <a16:creationId xmlns:a16="http://schemas.microsoft.com/office/drawing/2014/main" id="{E1145E93-95DB-AA89-D118-D7A883A857E7}"/>
              </a:ext>
            </a:extLst>
          </p:cNvPr>
          <p:cNvSpPr txBox="1">
            <a:spLocks/>
          </p:cNvSpPr>
          <p:nvPr/>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noProof="0">
                <a:solidFill>
                  <a:schemeClr val="bg1"/>
                </a:solidFill>
                <a:latin typeface="Calibri" charset="0"/>
                <a:ea typeface="Calibri" charset="0"/>
                <a:cs typeface="Calibri" charset="0"/>
              </a:rPr>
              <a:t>novus.se</a:t>
            </a:r>
          </a:p>
        </p:txBody>
      </p:sp>
      <p:grpSp>
        <p:nvGrpSpPr>
          <p:cNvPr id="44" name="Group 1">
            <a:extLst>
              <a:ext uri="{FF2B5EF4-FFF2-40B4-BE49-F238E27FC236}">
                <a16:creationId xmlns:a16="http://schemas.microsoft.com/office/drawing/2014/main" id="{DAB03AAA-BAEB-2DBE-CA08-3CEADB945E46}"/>
              </a:ext>
            </a:extLst>
          </p:cNvPr>
          <p:cNvGrpSpPr/>
          <p:nvPr/>
        </p:nvGrpSpPr>
        <p:grpSpPr>
          <a:xfrm>
            <a:off x="8031104" y="4937759"/>
            <a:ext cx="856510" cy="133917"/>
            <a:chOff x="822600" y="2161080"/>
            <a:chExt cx="8982000" cy="1404360"/>
          </a:xfrm>
          <a:solidFill>
            <a:schemeClr val="bg1"/>
          </a:solidFill>
        </p:grpSpPr>
        <p:sp>
          <p:nvSpPr>
            <p:cNvPr id="45" name="Freeform: Shape 1">
              <a:extLst>
                <a:ext uri="{FF2B5EF4-FFF2-40B4-BE49-F238E27FC236}">
                  <a16:creationId xmlns:a16="http://schemas.microsoft.com/office/drawing/2014/main" id="{EFFD3225-FFF6-1005-EE24-6F5C408FA825}"/>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6" name="Freeform: Shape 2">
              <a:extLst>
                <a:ext uri="{FF2B5EF4-FFF2-40B4-BE49-F238E27FC236}">
                  <a16:creationId xmlns:a16="http://schemas.microsoft.com/office/drawing/2014/main" id="{D69CEF45-B0E1-5E99-8CD2-AEBB8887258C}"/>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7" name="Freeform: Shape 3">
              <a:extLst>
                <a:ext uri="{FF2B5EF4-FFF2-40B4-BE49-F238E27FC236}">
                  <a16:creationId xmlns:a16="http://schemas.microsoft.com/office/drawing/2014/main" id="{A4E83246-CC5F-E7A2-FFD1-6EECAAF92500}"/>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8" name="Freeform: Shape 4">
              <a:extLst>
                <a:ext uri="{FF2B5EF4-FFF2-40B4-BE49-F238E27FC236}">
                  <a16:creationId xmlns:a16="http://schemas.microsoft.com/office/drawing/2014/main" id="{E4956078-AEF1-BB73-6358-7F448A00FECB}"/>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9" name="Freeform: Shape 5">
              <a:extLst>
                <a:ext uri="{FF2B5EF4-FFF2-40B4-BE49-F238E27FC236}">
                  <a16:creationId xmlns:a16="http://schemas.microsoft.com/office/drawing/2014/main" id="{A94F08FF-E71D-D933-F288-A6E6F0A01878}"/>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0" name="Freeform: Shape 6">
              <a:extLst>
                <a:ext uri="{FF2B5EF4-FFF2-40B4-BE49-F238E27FC236}">
                  <a16:creationId xmlns:a16="http://schemas.microsoft.com/office/drawing/2014/main" id="{074991A2-CF05-1F9D-C32A-59A6B9AF096E}"/>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1" name="Freeform: Shape 7">
              <a:extLst>
                <a:ext uri="{FF2B5EF4-FFF2-40B4-BE49-F238E27FC236}">
                  <a16:creationId xmlns:a16="http://schemas.microsoft.com/office/drawing/2014/main" id="{F4E61F9B-6933-4AC4-F5DF-0422C0C80BCE}"/>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2" name="Freeform: Shape 8">
              <a:extLst>
                <a:ext uri="{FF2B5EF4-FFF2-40B4-BE49-F238E27FC236}">
                  <a16:creationId xmlns:a16="http://schemas.microsoft.com/office/drawing/2014/main" id="{E1AFB967-E12C-3B11-2C3E-98EF31D48850}"/>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3" name="Freeform: Shape 9">
              <a:extLst>
                <a:ext uri="{FF2B5EF4-FFF2-40B4-BE49-F238E27FC236}">
                  <a16:creationId xmlns:a16="http://schemas.microsoft.com/office/drawing/2014/main" id="{C59DF174-16FF-0E9A-BA3C-CAB6CD4F1079}"/>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4" name="Freeform: Shape 10">
              <a:extLst>
                <a:ext uri="{FF2B5EF4-FFF2-40B4-BE49-F238E27FC236}">
                  <a16:creationId xmlns:a16="http://schemas.microsoft.com/office/drawing/2014/main" id="{165E5A15-1FC3-BE1B-E06C-F30D4910F21B}"/>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5" name="Freeform: Shape 11">
              <a:extLst>
                <a:ext uri="{FF2B5EF4-FFF2-40B4-BE49-F238E27FC236}">
                  <a16:creationId xmlns:a16="http://schemas.microsoft.com/office/drawing/2014/main" id="{C67FA796-6F15-BAB7-7C01-04715B53B4DB}"/>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6" name="Freeform: Shape 12">
              <a:extLst>
                <a:ext uri="{FF2B5EF4-FFF2-40B4-BE49-F238E27FC236}">
                  <a16:creationId xmlns:a16="http://schemas.microsoft.com/office/drawing/2014/main" id="{BC425C6F-3FCF-780F-730F-91140FB1C9C1}"/>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7" name="Freeform: Shape 13">
              <a:extLst>
                <a:ext uri="{FF2B5EF4-FFF2-40B4-BE49-F238E27FC236}">
                  <a16:creationId xmlns:a16="http://schemas.microsoft.com/office/drawing/2014/main" id="{CDEA97BD-A299-8AAB-69C0-A8E32A0BB4CE}"/>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8" name="Freeform: Shape 14">
              <a:extLst>
                <a:ext uri="{FF2B5EF4-FFF2-40B4-BE49-F238E27FC236}">
                  <a16:creationId xmlns:a16="http://schemas.microsoft.com/office/drawing/2014/main" id="{B122B05F-3802-621A-E6D9-F2A5D8F950D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grpSp>
      <p:sp>
        <p:nvSpPr>
          <p:cNvPr id="2" name="Rectangle 8">
            <a:extLst>
              <a:ext uri="{FF2B5EF4-FFF2-40B4-BE49-F238E27FC236}">
                <a16:creationId xmlns:a16="http://schemas.microsoft.com/office/drawing/2014/main" id="{14D6C1CA-56CD-92BE-1811-EABB626E2B21}"/>
              </a:ext>
            </a:extLst>
          </p:cNvPr>
          <p:cNvSpPr/>
          <p:nvPr userDrawn="1"/>
        </p:nvSpPr>
        <p:spPr>
          <a:xfrm>
            <a:off x="0" y="4867275"/>
            <a:ext cx="9144001" cy="2762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 name="Slide Number Placeholder 5">
            <a:extLst>
              <a:ext uri="{FF2B5EF4-FFF2-40B4-BE49-F238E27FC236}">
                <a16:creationId xmlns:a16="http://schemas.microsoft.com/office/drawing/2014/main" id="{B76CBBBF-A4FE-1440-6575-FA0CF3B036C4}"/>
              </a:ext>
            </a:extLst>
          </p:cNvPr>
          <p:cNvSpPr txBox="1">
            <a:spLocks/>
          </p:cNvSpPr>
          <p:nvPr userDrawn="1"/>
        </p:nvSpPr>
        <p:spPr>
          <a:xfrm>
            <a:off x="0" y="4867275"/>
            <a:ext cx="748416" cy="265990"/>
          </a:xfrm>
          <a:prstGeom prst="rect">
            <a:avLst/>
          </a:prstGeom>
        </p:spPr>
        <p:txBody>
          <a:bodyPr lIns="251999"/>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050" smtClean="0">
                <a:solidFill>
                  <a:schemeClr val="bg1"/>
                </a:solidFill>
                <a:latin typeface="Calibri" panose="020F0502020204030204" pitchFamily="34" charset="0"/>
                <a:cs typeface="Calibri" panose="020F0502020204030204" pitchFamily="34" charset="0"/>
              </a:rPr>
              <a:pPr/>
              <a:t>‹#›</a:t>
            </a:fld>
            <a:endParaRPr lang="en-US" sz="1050">
              <a:solidFill>
                <a:schemeClr val="bg1"/>
              </a:solidFill>
              <a:latin typeface="Calibri" panose="020F0502020204030204" pitchFamily="34" charset="0"/>
              <a:cs typeface="Calibri" panose="020F0502020204030204" pitchFamily="34" charset="0"/>
            </a:endParaRPr>
          </a:p>
        </p:txBody>
      </p:sp>
      <p:sp>
        <p:nvSpPr>
          <p:cNvPr id="4" name="Date Placeholder 1">
            <a:extLst>
              <a:ext uri="{FF2B5EF4-FFF2-40B4-BE49-F238E27FC236}">
                <a16:creationId xmlns:a16="http://schemas.microsoft.com/office/drawing/2014/main" id="{ABAC16B4-4743-2DF2-3A61-2AE683299E7D}"/>
              </a:ext>
            </a:extLst>
          </p:cNvPr>
          <p:cNvSpPr txBox="1">
            <a:spLocks/>
          </p:cNvSpPr>
          <p:nvPr userDrawn="1"/>
        </p:nvSpPr>
        <p:spPr>
          <a:xfrm>
            <a:off x="638175" y="4857039"/>
            <a:ext cx="2421730" cy="286461"/>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schemeClr val="bg1"/>
                </a:solidFill>
                <a:latin typeface="Calibri" charset="0"/>
                <a:ea typeface="Calibri" charset="0"/>
                <a:cs typeface="Calibri" charset="0"/>
              </a:rPr>
              <a:t>© Novus 2024. All rights reserved. </a:t>
            </a:r>
            <a:endParaRPr lang="sv-SE" sz="1050" spc="38">
              <a:solidFill>
                <a:schemeClr val="bg1"/>
              </a:solidFill>
              <a:latin typeface="Calibri" charset="0"/>
              <a:ea typeface="Calibri" charset="0"/>
              <a:cs typeface="Calibri" charset="0"/>
            </a:endParaRPr>
          </a:p>
        </p:txBody>
      </p:sp>
      <p:sp>
        <p:nvSpPr>
          <p:cNvPr id="5" name="Date Placeholder 1">
            <a:extLst>
              <a:ext uri="{FF2B5EF4-FFF2-40B4-BE49-F238E27FC236}">
                <a16:creationId xmlns:a16="http://schemas.microsoft.com/office/drawing/2014/main" id="{76A80D8A-1239-59BD-1641-D534DF279259}"/>
              </a:ext>
            </a:extLst>
          </p:cNvPr>
          <p:cNvSpPr txBox="1">
            <a:spLocks/>
          </p:cNvSpPr>
          <p:nvPr userDrawn="1"/>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noProof="0">
                <a:solidFill>
                  <a:schemeClr val="bg1"/>
                </a:solidFill>
                <a:latin typeface="Calibri" charset="0"/>
                <a:ea typeface="Calibri" charset="0"/>
                <a:cs typeface="Calibri" charset="0"/>
              </a:rPr>
              <a:t>novus.se</a:t>
            </a:r>
          </a:p>
        </p:txBody>
      </p:sp>
      <p:grpSp>
        <p:nvGrpSpPr>
          <p:cNvPr id="6" name="Group 1">
            <a:extLst>
              <a:ext uri="{FF2B5EF4-FFF2-40B4-BE49-F238E27FC236}">
                <a16:creationId xmlns:a16="http://schemas.microsoft.com/office/drawing/2014/main" id="{95B27892-2965-3191-99C1-E1623A2DA22B}"/>
              </a:ext>
            </a:extLst>
          </p:cNvPr>
          <p:cNvGrpSpPr/>
          <p:nvPr userDrawn="1"/>
        </p:nvGrpSpPr>
        <p:grpSpPr>
          <a:xfrm>
            <a:off x="8031104" y="4937759"/>
            <a:ext cx="856510" cy="133917"/>
            <a:chOff x="822600" y="2161080"/>
            <a:chExt cx="8982000" cy="1404360"/>
          </a:xfrm>
          <a:solidFill>
            <a:schemeClr val="bg1"/>
          </a:solidFill>
        </p:grpSpPr>
        <p:sp>
          <p:nvSpPr>
            <p:cNvPr id="7" name="Freeform: Shape 1">
              <a:extLst>
                <a:ext uri="{FF2B5EF4-FFF2-40B4-BE49-F238E27FC236}">
                  <a16:creationId xmlns:a16="http://schemas.microsoft.com/office/drawing/2014/main" id="{72E1DAB0-ACFE-FEBB-EB6C-40A9625BD4A7}"/>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8" name="Freeform: Shape 2">
              <a:extLst>
                <a:ext uri="{FF2B5EF4-FFF2-40B4-BE49-F238E27FC236}">
                  <a16:creationId xmlns:a16="http://schemas.microsoft.com/office/drawing/2014/main" id="{4B1B170A-9034-A9E7-9DC7-5396811FB88A}"/>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9" name="Freeform: Shape 3">
              <a:extLst>
                <a:ext uri="{FF2B5EF4-FFF2-40B4-BE49-F238E27FC236}">
                  <a16:creationId xmlns:a16="http://schemas.microsoft.com/office/drawing/2014/main" id="{9F31984F-BAC7-34C5-6439-FF3C069AEE89}"/>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0" name="Freeform: Shape 4">
              <a:extLst>
                <a:ext uri="{FF2B5EF4-FFF2-40B4-BE49-F238E27FC236}">
                  <a16:creationId xmlns:a16="http://schemas.microsoft.com/office/drawing/2014/main" id="{04D6E1E1-AFA0-3009-E3C2-62AFEA2528C4}"/>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1" name="Freeform: Shape 5">
              <a:extLst>
                <a:ext uri="{FF2B5EF4-FFF2-40B4-BE49-F238E27FC236}">
                  <a16:creationId xmlns:a16="http://schemas.microsoft.com/office/drawing/2014/main" id="{B4DB7CEE-C30F-8674-8F3D-2B91505510C3}"/>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2" name="Freeform: Shape 6">
              <a:extLst>
                <a:ext uri="{FF2B5EF4-FFF2-40B4-BE49-F238E27FC236}">
                  <a16:creationId xmlns:a16="http://schemas.microsoft.com/office/drawing/2014/main" id="{1C40DB27-6CC5-5581-3F3D-3A3508C12EA4}"/>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3" name="Freeform: Shape 7">
              <a:extLst>
                <a:ext uri="{FF2B5EF4-FFF2-40B4-BE49-F238E27FC236}">
                  <a16:creationId xmlns:a16="http://schemas.microsoft.com/office/drawing/2014/main" id="{6AD4129F-53D9-6543-22BA-A87377A53D20}"/>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4" name="Freeform: Shape 8">
              <a:extLst>
                <a:ext uri="{FF2B5EF4-FFF2-40B4-BE49-F238E27FC236}">
                  <a16:creationId xmlns:a16="http://schemas.microsoft.com/office/drawing/2014/main" id="{8B767E1A-A3FF-41CE-9310-C2C865F4CA1B}"/>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5" name="Freeform: Shape 9">
              <a:extLst>
                <a:ext uri="{FF2B5EF4-FFF2-40B4-BE49-F238E27FC236}">
                  <a16:creationId xmlns:a16="http://schemas.microsoft.com/office/drawing/2014/main" id="{FE077A07-557F-036D-9065-8B0E70570E16}"/>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6" name="Freeform: Shape 10">
              <a:extLst>
                <a:ext uri="{FF2B5EF4-FFF2-40B4-BE49-F238E27FC236}">
                  <a16:creationId xmlns:a16="http://schemas.microsoft.com/office/drawing/2014/main" id="{27C6688F-CAD9-4CDE-AD2F-D45F60BDC6CE}"/>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7" name="Freeform: Shape 11">
              <a:extLst>
                <a:ext uri="{FF2B5EF4-FFF2-40B4-BE49-F238E27FC236}">
                  <a16:creationId xmlns:a16="http://schemas.microsoft.com/office/drawing/2014/main" id="{8F47A623-D24C-B5A7-3C0F-872D52D20A14}"/>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8" name="Freeform: Shape 12">
              <a:extLst>
                <a:ext uri="{FF2B5EF4-FFF2-40B4-BE49-F238E27FC236}">
                  <a16:creationId xmlns:a16="http://schemas.microsoft.com/office/drawing/2014/main" id="{2F8FD61E-BC35-06A8-1E5D-1E02F4F16AB6}"/>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19" name="Freeform: Shape 13">
              <a:extLst>
                <a:ext uri="{FF2B5EF4-FFF2-40B4-BE49-F238E27FC236}">
                  <a16:creationId xmlns:a16="http://schemas.microsoft.com/office/drawing/2014/main" id="{D2FCC7DD-4A06-1C31-8408-4EC51986B6A8}"/>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20" name="Freeform: Shape 14">
              <a:extLst>
                <a:ext uri="{FF2B5EF4-FFF2-40B4-BE49-F238E27FC236}">
                  <a16:creationId xmlns:a16="http://schemas.microsoft.com/office/drawing/2014/main" id="{D7E45C2B-6C8A-B3AC-2DBA-F2A0C8F010FD}"/>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grpSp>
    </p:spTree>
    <p:extLst>
      <p:ext uri="{BB962C8B-B14F-4D97-AF65-F5344CB8AC3E}">
        <p14:creationId xmlns:p14="http://schemas.microsoft.com/office/powerpoint/2010/main" val="350153571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211">
          <p15:clr>
            <a:srgbClr val="F26B43"/>
          </p15:clr>
        </p15:guide>
        <p15:guide id="4" orient="horz" pos="3065">
          <p15:clr>
            <a:srgbClr val="F26B43"/>
          </p15:clr>
        </p15:guide>
        <p15:guide id="6" orient="horz" pos="2981">
          <p15:clr>
            <a:srgbClr val="F26B43"/>
          </p15:clr>
        </p15:guide>
        <p15:guide id="7" orient="horz" pos="11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 name="Rectangle 8">
            <a:extLst>
              <a:ext uri="{FF2B5EF4-FFF2-40B4-BE49-F238E27FC236}">
                <a16:creationId xmlns:a16="http://schemas.microsoft.com/office/drawing/2014/main" id="{90C98C2F-DF34-DCE2-5F27-FE62A81C4534}"/>
              </a:ext>
            </a:extLst>
          </p:cNvPr>
          <p:cNvSpPr/>
          <p:nvPr/>
        </p:nvSpPr>
        <p:spPr>
          <a:xfrm>
            <a:off x="0" y="4865688"/>
            <a:ext cx="9144001" cy="2778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1" name="Slide Number Placeholder 5">
            <a:extLst>
              <a:ext uri="{FF2B5EF4-FFF2-40B4-BE49-F238E27FC236}">
                <a16:creationId xmlns:a16="http://schemas.microsoft.com/office/drawing/2014/main" id="{767CF977-98AE-70E4-D896-D785F539D130}"/>
              </a:ext>
            </a:extLst>
          </p:cNvPr>
          <p:cNvSpPr txBox="1">
            <a:spLocks/>
          </p:cNvSpPr>
          <p:nvPr/>
        </p:nvSpPr>
        <p:spPr>
          <a:xfrm>
            <a:off x="0" y="4867275"/>
            <a:ext cx="748416" cy="265990"/>
          </a:xfrm>
          <a:prstGeom prst="rect">
            <a:avLst/>
          </a:prstGeom>
        </p:spPr>
        <p:txBody>
          <a:bodyPr lIns="251999"/>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050" smtClean="0">
                <a:solidFill>
                  <a:schemeClr val="bg1"/>
                </a:solidFill>
                <a:latin typeface="Calibri" panose="020F0502020204030204" pitchFamily="34" charset="0"/>
                <a:cs typeface="Calibri" panose="020F0502020204030204" pitchFamily="34" charset="0"/>
              </a:rPr>
              <a:pPr/>
              <a:t>‹#›</a:t>
            </a:fld>
            <a:endParaRPr lang="en-US" sz="1050">
              <a:solidFill>
                <a:schemeClr val="bg1"/>
              </a:solidFill>
              <a:latin typeface="Calibri" panose="020F0502020204030204" pitchFamily="34" charset="0"/>
              <a:cs typeface="Calibri" panose="020F0502020204030204" pitchFamily="34" charset="0"/>
            </a:endParaRPr>
          </a:p>
        </p:txBody>
      </p:sp>
      <p:sp>
        <p:nvSpPr>
          <p:cNvPr id="42" name="Date Placeholder 1">
            <a:extLst>
              <a:ext uri="{FF2B5EF4-FFF2-40B4-BE49-F238E27FC236}">
                <a16:creationId xmlns:a16="http://schemas.microsoft.com/office/drawing/2014/main" id="{72B3AC9F-0603-8742-90E7-2824727B6511}"/>
              </a:ext>
            </a:extLst>
          </p:cNvPr>
          <p:cNvSpPr txBox="1">
            <a:spLocks/>
          </p:cNvSpPr>
          <p:nvPr/>
        </p:nvSpPr>
        <p:spPr>
          <a:xfrm>
            <a:off x="638175" y="4857039"/>
            <a:ext cx="2421730" cy="286461"/>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schemeClr val="bg1"/>
                </a:solidFill>
                <a:latin typeface="Calibri" charset="0"/>
                <a:ea typeface="Calibri" charset="0"/>
                <a:cs typeface="Calibri" charset="0"/>
              </a:rPr>
              <a:t>© Novus 2024. All rights reserved. </a:t>
            </a:r>
            <a:endParaRPr lang="sv-SE" sz="1050" spc="38">
              <a:solidFill>
                <a:schemeClr val="bg1"/>
              </a:solidFill>
              <a:latin typeface="Calibri" charset="0"/>
              <a:ea typeface="Calibri" charset="0"/>
              <a:cs typeface="Calibri" charset="0"/>
            </a:endParaRPr>
          </a:p>
        </p:txBody>
      </p:sp>
      <p:sp>
        <p:nvSpPr>
          <p:cNvPr id="43" name="Date Placeholder 1">
            <a:extLst>
              <a:ext uri="{FF2B5EF4-FFF2-40B4-BE49-F238E27FC236}">
                <a16:creationId xmlns:a16="http://schemas.microsoft.com/office/drawing/2014/main" id="{E1145E93-95DB-AA89-D118-D7A883A857E7}"/>
              </a:ext>
            </a:extLst>
          </p:cNvPr>
          <p:cNvSpPr txBox="1">
            <a:spLocks/>
          </p:cNvSpPr>
          <p:nvPr/>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noProof="0">
                <a:solidFill>
                  <a:schemeClr val="bg1"/>
                </a:solidFill>
                <a:latin typeface="Calibri" charset="0"/>
                <a:ea typeface="Calibri" charset="0"/>
                <a:cs typeface="Calibri" charset="0"/>
              </a:rPr>
              <a:t>novus.se</a:t>
            </a:r>
          </a:p>
        </p:txBody>
      </p:sp>
      <p:grpSp>
        <p:nvGrpSpPr>
          <p:cNvPr id="44" name="Group 1">
            <a:extLst>
              <a:ext uri="{FF2B5EF4-FFF2-40B4-BE49-F238E27FC236}">
                <a16:creationId xmlns:a16="http://schemas.microsoft.com/office/drawing/2014/main" id="{DAB03AAA-BAEB-2DBE-CA08-3CEADB945E46}"/>
              </a:ext>
            </a:extLst>
          </p:cNvPr>
          <p:cNvGrpSpPr/>
          <p:nvPr/>
        </p:nvGrpSpPr>
        <p:grpSpPr>
          <a:xfrm>
            <a:off x="8031104" y="4937759"/>
            <a:ext cx="856510" cy="133917"/>
            <a:chOff x="822600" y="2161080"/>
            <a:chExt cx="8982000" cy="1404360"/>
          </a:xfrm>
          <a:solidFill>
            <a:schemeClr val="bg1"/>
          </a:solidFill>
        </p:grpSpPr>
        <p:sp>
          <p:nvSpPr>
            <p:cNvPr id="45" name="Freeform: Shape 1">
              <a:extLst>
                <a:ext uri="{FF2B5EF4-FFF2-40B4-BE49-F238E27FC236}">
                  <a16:creationId xmlns:a16="http://schemas.microsoft.com/office/drawing/2014/main" id="{EFFD3225-FFF6-1005-EE24-6F5C408FA825}"/>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6" name="Freeform: Shape 2">
              <a:extLst>
                <a:ext uri="{FF2B5EF4-FFF2-40B4-BE49-F238E27FC236}">
                  <a16:creationId xmlns:a16="http://schemas.microsoft.com/office/drawing/2014/main" id="{D69CEF45-B0E1-5E99-8CD2-AEBB8887258C}"/>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7" name="Freeform: Shape 3">
              <a:extLst>
                <a:ext uri="{FF2B5EF4-FFF2-40B4-BE49-F238E27FC236}">
                  <a16:creationId xmlns:a16="http://schemas.microsoft.com/office/drawing/2014/main" id="{A4E83246-CC5F-E7A2-FFD1-6EECAAF92500}"/>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8" name="Freeform: Shape 4">
              <a:extLst>
                <a:ext uri="{FF2B5EF4-FFF2-40B4-BE49-F238E27FC236}">
                  <a16:creationId xmlns:a16="http://schemas.microsoft.com/office/drawing/2014/main" id="{E4956078-AEF1-BB73-6358-7F448A00FECB}"/>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49" name="Freeform: Shape 5">
              <a:extLst>
                <a:ext uri="{FF2B5EF4-FFF2-40B4-BE49-F238E27FC236}">
                  <a16:creationId xmlns:a16="http://schemas.microsoft.com/office/drawing/2014/main" id="{A94F08FF-E71D-D933-F288-A6E6F0A01878}"/>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0" name="Freeform: Shape 6">
              <a:extLst>
                <a:ext uri="{FF2B5EF4-FFF2-40B4-BE49-F238E27FC236}">
                  <a16:creationId xmlns:a16="http://schemas.microsoft.com/office/drawing/2014/main" id="{074991A2-CF05-1F9D-C32A-59A6B9AF096E}"/>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1" name="Freeform: Shape 7">
              <a:extLst>
                <a:ext uri="{FF2B5EF4-FFF2-40B4-BE49-F238E27FC236}">
                  <a16:creationId xmlns:a16="http://schemas.microsoft.com/office/drawing/2014/main" id="{F4E61F9B-6933-4AC4-F5DF-0422C0C80BCE}"/>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2" name="Freeform: Shape 8">
              <a:extLst>
                <a:ext uri="{FF2B5EF4-FFF2-40B4-BE49-F238E27FC236}">
                  <a16:creationId xmlns:a16="http://schemas.microsoft.com/office/drawing/2014/main" id="{E1AFB967-E12C-3B11-2C3E-98EF31D48850}"/>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3" name="Freeform: Shape 9">
              <a:extLst>
                <a:ext uri="{FF2B5EF4-FFF2-40B4-BE49-F238E27FC236}">
                  <a16:creationId xmlns:a16="http://schemas.microsoft.com/office/drawing/2014/main" id="{C59DF174-16FF-0E9A-BA3C-CAB6CD4F1079}"/>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4" name="Freeform: Shape 10">
              <a:extLst>
                <a:ext uri="{FF2B5EF4-FFF2-40B4-BE49-F238E27FC236}">
                  <a16:creationId xmlns:a16="http://schemas.microsoft.com/office/drawing/2014/main" id="{165E5A15-1FC3-BE1B-E06C-F30D4910F21B}"/>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5" name="Freeform: Shape 11">
              <a:extLst>
                <a:ext uri="{FF2B5EF4-FFF2-40B4-BE49-F238E27FC236}">
                  <a16:creationId xmlns:a16="http://schemas.microsoft.com/office/drawing/2014/main" id="{C67FA796-6F15-BAB7-7C01-04715B53B4DB}"/>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6" name="Freeform: Shape 12">
              <a:extLst>
                <a:ext uri="{FF2B5EF4-FFF2-40B4-BE49-F238E27FC236}">
                  <a16:creationId xmlns:a16="http://schemas.microsoft.com/office/drawing/2014/main" id="{BC425C6F-3FCF-780F-730F-91140FB1C9C1}"/>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7" name="Freeform: Shape 13">
              <a:extLst>
                <a:ext uri="{FF2B5EF4-FFF2-40B4-BE49-F238E27FC236}">
                  <a16:creationId xmlns:a16="http://schemas.microsoft.com/office/drawing/2014/main" id="{CDEA97BD-A299-8AAB-69C0-A8E32A0BB4CE}"/>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sp>
          <p:nvSpPr>
            <p:cNvPr id="58" name="Freeform: Shape 14">
              <a:extLst>
                <a:ext uri="{FF2B5EF4-FFF2-40B4-BE49-F238E27FC236}">
                  <a16:creationId xmlns:a16="http://schemas.microsoft.com/office/drawing/2014/main" id="{B122B05F-3802-621A-E6D9-F2A5D8F950D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solidFill>
                  <a:schemeClr val="tx1"/>
                </a:solidFill>
                <a:latin typeface="Arial" pitchFamily="18"/>
                <a:ea typeface="SimSun" pitchFamily="2"/>
                <a:cs typeface="Lucida Sans" pitchFamily="2"/>
              </a:endParaRPr>
            </a:p>
          </p:txBody>
        </p:sp>
      </p:grpSp>
    </p:spTree>
    <p:extLst>
      <p:ext uri="{BB962C8B-B14F-4D97-AF65-F5344CB8AC3E}">
        <p14:creationId xmlns:p14="http://schemas.microsoft.com/office/powerpoint/2010/main" val="218159767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6" r:id="rId3"/>
    <p:sldLayoutId id="2147483807" r:id="rId4"/>
    <p:sldLayoutId id="2147483808" r:id="rId5"/>
    <p:sldLayoutId id="2147483809" r:id="rId6"/>
    <p:sldLayoutId id="2147483810" r:id="rId7"/>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211">
          <p15:clr>
            <a:srgbClr val="F26B43"/>
          </p15:clr>
        </p15:guide>
        <p15:guide id="4" orient="horz" pos="3065">
          <p15:clr>
            <a:srgbClr val="F26B43"/>
          </p15:clr>
        </p15:guide>
        <p15:guide id="6" orient="horz" pos="2981">
          <p15:clr>
            <a:srgbClr val="F26B43"/>
          </p15:clr>
        </p15:guide>
        <p15:guide id="7" orient="horz" pos="11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chart" Target="../charts/char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chart" Target="../charts/char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chart" Target="../charts/chart26.xml"/></Relationships>
</file>

<file path=ppt/slides/_rels/slide1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chart" Target="../charts/chart28.xml"/></Relationships>
</file>

<file path=ppt/slides/_rels/slide1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chart" Target="../charts/chart31.xml"/><Relationship Id="rId4" Type="http://schemas.openxmlformats.org/officeDocument/2006/relationships/chart" Target="../charts/char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20.emf"/><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and person on a beach&#10;&#10;Description automatically generated with medium confidence">
            <a:extLst>
              <a:ext uri="{FF2B5EF4-FFF2-40B4-BE49-F238E27FC236}">
                <a16:creationId xmlns:a16="http://schemas.microsoft.com/office/drawing/2014/main" id="{6CC62FD5-C40B-4294-FC74-644A5457A9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894"/>
          <a:stretch/>
        </p:blipFill>
        <p:spPr>
          <a:xfrm>
            <a:off x="-4832" y="-1"/>
            <a:ext cx="9148831" cy="4867275"/>
          </a:xfrm>
          <a:prstGeom prst="rect">
            <a:avLst/>
          </a:prstGeom>
        </p:spPr>
      </p:pic>
      <p:sp>
        <p:nvSpPr>
          <p:cNvPr id="12" name="Rectangle 7">
            <a:extLst>
              <a:ext uri="{FF2B5EF4-FFF2-40B4-BE49-F238E27FC236}">
                <a16:creationId xmlns:a16="http://schemas.microsoft.com/office/drawing/2014/main" id="{DC15CAAC-16AC-697C-3137-E7E726C85E63}"/>
              </a:ext>
            </a:extLst>
          </p:cNvPr>
          <p:cNvSpPr/>
          <p:nvPr/>
        </p:nvSpPr>
        <p:spPr>
          <a:xfrm>
            <a:off x="0" y="0"/>
            <a:ext cx="9143999" cy="4867273"/>
          </a:xfrm>
          <a:prstGeom prst="rect">
            <a:avLst/>
          </a:prstGeom>
          <a:solidFill>
            <a:srgbClr val="3C8C86">
              <a:alpha val="34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0">
              <a:ln>
                <a:noFill/>
              </a:ln>
              <a:solidFill>
                <a:srgbClr val="FFFFFF"/>
              </a:solidFill>
              <a:effectLst/>
              <a:uLnTx/>
              <a:uFillTx/>
              <a:latin typeface="Calibri"/>
              <a:ea typeface="+mn-ea"/>
              <a:cs typeface="+mn-cs"/>
            </a:endParaRPr>
          </a:p>
        </p:txBody>
      </p:sp>
      <p:sp>
        <p:nvSpPr>
          <p:cNvPr id="4" name="TextBox 3">
            <a:extLst>
              <a:ext uri="{FF2B5EF4-FFF2-40B4-BE49-F238E27FC236}">
                <a16:creationId xmlns:a16="http://schemas.microsoft.com/office/drawing/2014/main" id="{7948F765-DD35-9C73-6ADF-1E3D41EA014C}"/>
              </a:ext>
            </a:extLst>
          </p:cNvPr>
          <p:cNvSpPr txBox="1"/>
          <p:nvPr/>
        </p:nvSpPr>
        <p:spPr>
          <a:xfrm>
            <a:off x="990600" y="886281"/>
            <a:ext cx="4580860" cy="1412694"/>
          </a:xfrm>
          <a:prstGeom prst="rect">
            <a:avLst/>
          </a:prstGeom>
          <a:noFill/>
          <a:ln>
            <a:noFill/>
          </a:ln>
        </p:spPr>
        <p:txBody>
          <a:bodyPr wrap="square" lIns="0" rtlCol="0">
            <a:spAutoFit/>
          </a:bodyPr>
          <a:lstStyle/>
          <a:p>
            <a:pPr marL="0" marR="0" lvl="0" indent="0" algn="l" defTabSz="3429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err="1">
                <a:ln>
                  <a:noFill/>
                </a:ln>
                <a:solidFill>
                  <a:srgbClr val="FFFFFF"/>
                </a:solidFill>
                <a:effectLst/>
                <a:highlight>
                  <a:srgbClr val="414A4F"/>
                </a:highlight>
                <a:uLnTx/>
                <a:uFillTx/>
                <a:latin typeface="Calibri" panose="020F0502020204030204" pitchFamily="34" charset="0"/>
                <a:ea typeface="+mn-ea"/>
                <a:cs typeface="Calibri" panose="020F0502020204030204" pitchFamily="34" charset="0"/>
              </a:rPr>
              <a:t>Kampanjuppföljning</a:t>
            </a:r>
            <a:r>
              <a:rPr kumimoji="0" lang="en-US" sz="4000" b="1" i="0" u="none" strike="noStrike" kern="1200" cap="none" spc="0" normalizeH="0" baseline="0" noProof="0">
                <a:ln>
                  <a:noFill/>
                </a:ln>
                <a:solidFill>
                  <a:srgbClr val="FFFFFF"/>
                </a:solidFill>
                <a:effectLst/>
                <a:highlight>
                  <a:srgbClr val="414A4F"/>
                </a:highlight>
                <a:uLnTx/>
                <a:uFillTx/>
                <a:latin typeface="Calibri" panose="020F0502020204030204" pitchFamily="34" charset="0"/>
                <a:ea typeface="+mn-ea"/>
                <a:cs typeface="Calibri" panose="020F0502020204030204" pitchFamily="34" charset="0"/>
              </a:rPr>
              <a:t> 2024</a:t>
            </a:r>
          </a:p>
        </p:txBody>
      </p:sp>
      <p:sp>
        <p:nvSpPr>
          <p:cNvPr id="5" name="TextBox 4">
            <a:extLst>
              <a:ext uri="{FF2B5EF4-FFF2-40B4-BE49-F238E27FC236}">
                <a16:creationId xmlns:a16="http://schemas.microsoft.com/office/drawing/2014/main" id="{7087D63B-CE1B-7CFE-AFA8-79623544EB45}"/>
              </a:ext>
            </a:extLst>
          </p:cNvPr>
          <p:cNvSpPr txBox="1"/>
          <p:nvPr/>
        </p:nvSpPr>
        <p:spPr>
          <a:xfrm>
            <a:off x="990600" y="2884691"/>
            <a:ext cx="3656548" cy="1062892"/>
          </a:xfrm>
          <a:prstGeom prst="rect">
            <a:avLst/>
          </a:prstGeom>
          <a:solidFill>
            <a:srgbClr val="EEA624"/>
          </a:solidFill>
        </p:spPr>
        <p:txBody>
          <a:bodyPr wrap="square" lIns="144000" tIns="144000" rIns="144000" rtlCol="0">
            <a:noAutofit/>
          </a:bodyPr>
          <a:lstStyle/>
          <a:p>
            <a:pPr marL="0" marR="0" lvl="0" indent="0" algn="l" defTabSz="342900" rtl="0" eaLnBrk="1" fontAlgn="auto" latinLnBrk="0" hangingPunct="1">
              <a:lnSpc>
                <a:spcPct val="110000"/>
              </a:lnSpc>
              <a:spcBef>
                <a:spcPts val="0"/>
              </a:spcBef>
              <a:spcAft>
                <a:spcPts val="0"/>
              </a:spcAft>
              <a:buClrTx/>
              <a:buSzTx/>
              <a:buFontTx/>
              <a:buNone/>
              <a:tabLst/>
              <a:defRPr/>
            </a:pPr>
            <a:endParaRPr lang="sv-SE" sz="1400" dirty="0">
              <a:solidFill>
                <a:srgbClr val="FFFFFF"/>
              </a:solidFill>
              <a:latin typeface="Calibri" charset="0"/>
              <a:ea typeface="Calibri" charset="0"/>
              <a:cs typeface="Calibri" charset="0"/>
            </a:endParaRPr>
          </a:p>
          <a:p>
            <a:pPr marL="0" marR="0" lvl="0" indent="0" algn="l" defTabSz="342900" rtl="0" eaLnBrk="1" fontAlgn="auto" latinLnBrk="0" hangingPunct="1">
              <a:lnSpc>
                <a:spcPct val="11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Calibri" charset="0"/>
                <a:ea typeface="Calibri" charset="0"/>
                <a:cs typeface="Calibri" charset="0"/>
              </a:rPr>
              <a:t>Kontakt på Novus: Hjalmar Strid</a:t>
            </a:r>
          </a:p>
          <a:p>
            <a:pPr marL="0" marR="0" lvl="0" indent="0" algn="l" defTabSz="342900" rtl="0" eaLnBrk="1" fontAlgn="auto" latinLnBrk="0" hangingPunct="1">
              <a:lnSpc>
                <a:spcPct val="11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FFFFFF"/>
                </a:solidFill>
                <a:effectLst/>
                <a:uLnTx/>
                <a:uFillTx/>
                <a:latin typeface="Calibri" charset="0"/>
                <a:ea typeface="Calibri" charset="0"/>
                <a:cs typeface="Calibri" charset="0"/>
              </a:rPr>
              <a:t>Datum: </a:t>
            </a:r>
            <a:r>
              <a:rPr lang="sv-SE" sz="1400" dirty="0">
                <a:solidFill>
                  <a:srgbClr val="FFFFFF"/>
                </a:solidFill>
                <a:latin typeface="Calibri" charset="0"/>
                <a:ea typeface="Calibri" charset="0"/>
                <a:cs typeface="Calibri" charset="0"/>
              </a:rPr>
              <a:t>17</a:t>
            </a:r>
            <a:r>
              <a:rPr kumimoji="0" lang="sv-SE" sz="1400" b="0" i="0" u="none" strike="noStrike" kern="1200" cap="none" spc="0" normalizeH="0" baseline="0" noProof="0" dirty="0">
                <a:ln>
                  <a:noFill/>
                </a:ln>
                <a:solidFill>
                  <a:srgbClr val="FFFFFF"/>
                </a:solidFill>
                <a:effectLst/>
                <a:uLnTx/>
                <a:uFillTx/>
                <a:latin typeface="Calibri" charset="0"/>
                <a:ea typeface="Calibri" charset="0"/>
                <a:cs typeface="Calibri" charset="0"/>
              </a:rPr>
              <a:t> maj 2024</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extBox 1">
            <a:extLst>
              <a:ext uri="{FF2B5EF4-FFF2-40B4-BE49-F238E27FC236}">
                <a16:creationId xmlns:a16="http://schemas.microsoft.com/office/drawing/2014/main" id="{7E6238C1-8957-0D71-99EF-C872C18FF2DE}"/>
              </a:ext>
            </a:extLst>
          </p:cNvPr>
          <p:cNvSpPr txBox="1"/>
          <p:nvPr/>
        </p:nvSpPr>
        <p:spPr>
          <a:xfrm>
            <a:off x="990601" y="3947583"/>
            <a:ext cx="3656549" cy="748242"/>
          </a:xfrm>
          <a:prstGeom prst="rect">
            <a:avLst/>
          </a:prstGeom>
          <a:solidFill>
            <a:schemeClr val="bg1"/>
          </a:solidFill>
        </p:spPr>
        <p:txBody>
          <a:bodyPr wrap="square" lIns="144000" rIns="144000" rtlCol="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2C14E6D3-443D-B2B6-3E0D-4F4F688ACE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2041" y="4196254"/>
            <a:ext cx="1614181" cy="251812"/>
          </a:xfrm>
          <a:prstGeom prst="rect">
            <a:avLst/>
          </a:prstGeom>
        </p:spPr>
      </p:pic>
      <p:pic>
        <p:nvPicPr>
          <p:cNvPr id="7" name="Bildobjekt 6" descr="En bild som visar Teckensnitt, text, logotyp, Grafik&#10;&#10;Automatiskt genererad beskrivning">
            <a:extLst>
              <a:ext uri="{FF2B5EF4-FFF2-40B4-BE49-F238E27FC236}">
                <a16:creationId xmlns:a16="http://schemas.microsoft.com/office/drawing/2014/main" id="{22DF0893-9F33-A27F-8005-BEAAC8BFC16C}"/>
              </a:ext>
            </a:extLst>
          </p:cNvPr>
          <p:cNvPicPr>
            <a:picLocks noChangeAspect="1"/>
          </p:cNvPicPr>
          <p:nvPr/>
        </p:nvPicPr>
        <p:blipFill>
          <a:blip r:embed="rId5"/>
          <a:stretch>
            <a:fillRect/>
          </a:stretch>
        </p:blipFill>
        <p:spPr>
          <a:xfrm>
            <a:off x="1354980" y="4073978"/>
            <a:ext cx="1152682" cy="495451"/>
          </a:xfrm>
          <a:prstGeom prst="rect">
            <a:avLst/>
          </a:prstGeom>
        </p:spPr>
      </p:pic>
    </p:spTree>
    <p:extLst>
      <p:ext uri="{BB962C8B-B14F-4D97-AF65-F5344CB8AC3E}">
        <p14:creationId xmlns:p14="http://schemas.microsoft.com/office/powerpoint/2010/main" val="157567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FC433-A79F-1DF4-9910-920340FD4E8A}"/>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A015E4D8-347D-F6D8-0859-D9C101E7FA2B}"/>
              </a:ext>
            </a:extLst>
          </p:cNvPr>
          <p:cNvSpPr>
            <a:spLocks/>
          </p:cNvSpPr>
          <p:nvPr/>
        </p:nvSpPr>
        <p:spPr>
          <a:xfrm>
            <a:off x="1" y="-1"/>
            <a:ext cx="9143999" cy="4870077"/>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rgbClr val="FFFFFF"/>
              </a:solidFill>
              <a:latin typeface="Calibri"/>
            </a:endParaRPr>
          </a:p>
        </p:txBody>
      </p:sp>
      <p:sp>
        <p:nvSpPr>
          <p:cNvPr id="2" name="shpInfo">
            <a:extLst>
              <a:ext uri="{FF2B5EF4-FFF2-40B4-BE49-F238E27FC236}">
                <a16:creationId xmlns:a16="http://schemas.microsoft.com/office/drawing/2014/main" id="{7A0CAD6E-D099-FE40-78DE-E3642665AFE9}"/>
              </a:ext>
            </a:extLst>
          </p:cNvPr>
          <p:cNvSpPr txBox="1">
            <a:spLocks/>
          </p:cNvSpPr>
          <p:nvPr/>
        </p:nvSpPr>
        <p:spPr>
          <a:xfrm>
            <a:off x="6372224" y="0"/>
            <a:ext cx="2771775"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15" name="shpChart">
            <a:extLst>
              <a:ext uri="{FF2B5EF4-FFF2-40B4-BE49-F238E27FC236}">
                <a16:creationId xmlns:a16="http://schemas.microsoft.com/office/drawing/2014/main" id="{632559B3-2CAA-473C-1502-BECFCA7ED210}"/>
              </a:ext>
            </a:extLst>
          </p:cNvPr>
          <p:cNvGraphicFramePr/>
          <p:nvPr>
            <p:extLst>
              <p:ext uri="{D42A27DB-BD31-4B8C-83A1-F6EECF244321}">
                <p14:modId xmlns:p14="http://schemas.microsoft.com/office/powerpoint/2010/main" val="3555623626"/>
              </p:ext>
            </p:extLst>
          </p:nvPr>
        </p:nvGraphicFramePr>
        <p:xfrm>
          <a:off x="425301" y="1293400"/>
          <a:ext cx="3741207" cy="3431000"/>
        </p:xfrm>
        <a:graphic>
          <a:graphicData uri="http://schemas.openxmlformats.org/drawingml/2006/chart">
            <c:chart xmlns:c="http://schemas.openxmlformats.org/drawingml/2006/chart" xmlns:r="http://schemas.openxmlformats.org/officeDocument/2006/relationships" r:id="rId2"/>
          </a:graphicData>
        </a:graphic>
      </p:graphicFrame>
      <p:sp>
        <p:nvSpPr>
          <p:cNvPr id="25" name="shpTitle">
            <a:extLst>
              <a:ext uri="{FF2B5EF4-FFF2-40B4-BE49-F238E27FC236}">
                <a16:creationId xmlns:a16="http://schemas.microsoft.com/office/drawing/2014/main" id="{08B1F551-EA7A-0C58-64A4-30F9787CD22E}"/>
              </a:ext>
            </a:extLst>
          </p:cNvPr>
          <p:cNvSpPr>
            <a:spLocks noGrp="1"/>
          </p:cNvSpPr>
          <p:nvPr>
            <p:ph type="title"/>
          </p:nvPr>
        </p:nvSpPr>
        <p:spPr>
          <a:xfrm>
            <a:off x="-2352" y="2"/>
            <a:ext cx="6373860"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Nära nio av tio kan känna acceptans oavsett sin inställning i frågan om att samhällsomställningen genomförs</a:t>
            </a:r>
          </a:p>
        </p:txBody>
      </p:sp>
      <p:sp>
        <p:nvSpPr>
          <p:cNvPr id="16" name="shpQuestion">
            <a:extLst>
              <a:ext uri="{FF2B5EF4-FFF2-40B4-BE49-F238E27FC236}">
                <a16:creationId xmlns:a16="http://schemas.microsoft.com/office/drawing/2014/main" id="{44A513DA-A94C-B0F8-A55F-682B4C8C339A}"/>
              </a:ext>
            </a:extLst>
          </p:cNvPr>
          <p:cNvSpPr>
            <a:spLocks noGrp="1"/>
          </p:cNvSpPr>
          <p:nvPr>
            <p:ph type="body" sz="quarter" idx="14"/>
          </p:nvPr>
        </p:nvSpPr>
        <p:spPr>
          <a:xfrm>
            <a:off x="3728693" y="1255850"/>
            <a:ext cx="2268538" cy="560905"/>
          </a:xfrm>
          <a:prstGeom prst="rect">
            <a:avLst/>
          </a:prstGeom>
          <a:solidFill>
            <a:schemeClr val="bg1"/>
          </a:solidFill>
        </p:spPr>
        <p:txBody>
          <a:bodyPr wrap="square" lIns="144000" tIns="72000" rIns="144000" bIns="72000" anchor="t" anchorCtr="0">
            <a:spAutoFit/>
          </a:bodyPr>
          <a:lstStyle/>
          <a:p>
            <a:r>
              <a:rPr lang="sv-SE" sz="900">
                <a:solidFill>
                  <a:srgbClr val="303030"/>
                </a:solidFill>
                <a:latin typeface="Calibri Regular" charset="0"/>
              </a:rPr>
              <a:t>FRÅGA: Kan du oavsett din inställning i frågan känna acceptans att samhällsomställningen genomförs?</a:t>
            </a:r>
            <a:endParaRPr lang="en-US" sz="900" b="0">
              <a:solidFill>
                <a:srgbClr val="303030"/>
              </a:solidFill>
              <a:latin typeface="Calibri Regular" charset="0"/>
            </a:endParaRPr>
          </a:p>
        </p:txBody>
      </p:sp>
      <p:sp>
        <p:nvSpPr>
          <p:cNvPr id="10" name="shpSlideType" hidden="1">
            <a:extLst>
              <a:ext uri="{FF2B5EF4-FFF2-40B4-BE49-F238E27FC236}">
                <a16:creationId xmlns:a16="http://schemas.microsoft.com/office/drawing/2014/main" id="{48820837-3CB1-F7A7-9D14-B99D752DCE2E}"/>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19" name="shpSlideData" hidden="1">
            <a:extLst>
              <a:ext uri="{FF2B5EF4-FFF2-40B4-BE49-F238E27FC236}">
                <a16:creationId xmlns:a16="http://schemas.microsoft.com/office/drawing/2014/main" id="{7511F1EC-9770-469F-976F-D487C35ECCF8}"/>
              </a:ext>
            </a:extLst>
          </p:cNvPr>
          <p:cNvGraphicFramePr/>
          <p:nvPr>
            <p:extLst>
              <p:ext uri="{D42A27DB-BD31-4B8C-83A1-F6EECF244321}">
                <p14:modId xmlns:p14="http://schemas.microsoft.com/office/powerpoint/2010/main" val="2213105316"/>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4" name="shpDivision" hidden="1">
            <a:extLst>
              <a:ext uri="{FF2B5EF4-FFF2-40B4-BE49-F238E27FC236}">
                <a16:creationId xmlns:a16="http://schemas.microsoft.com/office/drawing/2014/main" id="{15429C1C-C943-F0B3-2CAD-A9440182C2C7}"/>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20" name="shpInfo">
            <a:extLst>
              <a:ext uri="{FF2B5EF4-FFF2-40B4-BE49-F238E27FC236}">
                <a16:creationId xmlns:a16="http://schemas.microsoft.com/office/drawing/2014/main" id="{11DE3795-96FB-1A39-A12B-53EE67C58F38}"/>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22" name="shpSign">
            <a:extLst>
              <a:ext uri="{FF2B5EF4-FFF2-40B4-BE49-F238E27FC236}">
                <a16:creationId xmlns:a16="http://schemas.microsoft.com/office/drawing/2014/main" id="{78E5B398-BAFD-6287-3FD8-98AF5AE7F04D}"/>
              </a:ext>
            </a:extLst>
          </p:cNvPr>
          <p:cNvSpPr/>
          <p:nvPr/>
        </p:nvSpPr>
        <p:spPr>
          <a:xfrm>
            <a:off x="6372224" y="721348"/>
            <a:ext cx="2771059" cy="1803365"/>
          </a:xfrm>
          <a:prstGeom prst="rect">
            <a:avLst/>
          </a:prstGeom>
        </p:spPr>
        <p:txBody>
          <a:bodyPr wrap="square" lIns="180000" tIns="108000" rIns="251999">
            <a:spAutoFit/>
          </a:bodyPr>
          <a:lstStyle/>
          <a:p>
            <a:pPr lvl="0">
              <a:spcBef>
                <a:spcPct val="20000"/>
              </a:spcBef>
              <a:defRPr/>
            </a:pPr>
            <a:r>
              <a:rPr lang="sv-SE" sz="1050" b="1">
                <a:solidFill>
                  <a:srgbClr val="303030"/>
                </a:solidFill>
                <a:cs typeface="Times New Roman" panose="02020603050405020304" pitchFamily="18" charset="0"/>
              </a:rPr>
              <a:t>Ja (88%)</a:t>
            </a:r>
          </a:p>
          <a:p>
            <a:pPr marL="228600" indent="-228600">
              <a:spcBef>
                <a:spcPct val="20000"/>
              </a:spcBef>
              <a:buFont typeface="+mj-lt"/>
              <a:buChar char="•"/>
              <a:defRPr/>
            </a:pPr>
            <a:r>
              <a:rPr lang="sv-SE" sz="1050">
                <a:solidFill>
                  <a:srgbClr val="303030"/>
                </a:solidFill>
                <a:cs typeface="Times New Roman" panose="02020603050405020304" pitchFamily="18" charset="0"/>
              </a:rPr>
              <a:t>Netto: Djup kännedom om samhällsomställningen (92%)</a:t>
            </a:r>
          </a:p>
          <a:p>
            <a:pPr marL="228600" indent="-228600">
              <a:spcBef>
                <a:spcPct val="20000"/>
              </a:spcBef>
              <a:buFont typeface="+mj-lt"/>
              <a:buChar char="•"/>
              <a:defRPr/>
            </a:pPr>
            <a:r>
              <a:rPr lang="sv-SE" sz="1050">
                <a:solidFill>
                  <a:srgbClr val="303030"/>
                </a:solidFill>
                <a:cs typeface="Times New Roman" panose="02020603050405020304" pitchFamily="18" charset="0"/>
              </a:rPr>
              <a:t>Positiv till samhällsomställningen i Luleå (97%)</a:t>
            </a:r>
          </a:p>
          <a:p>
            <a:pPr lvl="0">
              <a:spcBef>
                <a:spcPct val="20000"/>
              </a:spcBef>
              <a:defRPr/>
            </a:pPr>
            <a:endParaRPr lang="sv-SE" sz="1050" b="1">
              <a:solidFill>
                <a:srgbClr val="303030"/>
              </a:solidFill>
              <a:cs typeface="Times New Roman" panose="02020603050405020304" pitchFamily="18" charset="0"/>
            </a:endParaRPr>
          </a:p>
          <a:p>
            <a:pPr lvl="0">
              <a:spcBef>
                <a:spcPct val="20000"/>
              </a:spcBef>
              <a:defRPr/>
            </a:pPr>
            <a:r>
              <a:rPr lang="sv-SE" sz="1050" b="1">
                <a:solidFill>
                  <a:srgbClr val="303030"/>
                </a:solidFill>
                <a:cs typeface="Times New Roman" panose="02020603050405020304" pitchFamily="18" charset="0"/>
              </a:rPr>
              <a:t>Nej (4%)</a:t>
            </a:r>
          </a:p>
          <a:p>
            <a:pPr marL="228600" indent="-228600">
              <a:spcBef>
                <a:spcPct val="20000"/>
              </a:spcBef>
              <a:buFont typeface="+mj-lt"/>
              <a:buChar char="•"/>
              <a:defRPr/>
            </a:pPr>
            <a:r>
              <a:rPr lang="sv-SE" sz="1050">
                <a:solidFill>
                  <a:srgbClr val="303030"/>
                </a:solidFill>
                <a:cs typeface="Times New Roman" panose="02020603050405020304" pitchFamily="18" charset="0"/>
              </a:rPr>
              <a:t>Bor i hyreslägenhet (8%)</a:t>
            </a:r>
          </a:p>
          <a:p>
            <a:pPr lvl="0">
              <a:spcBef>
                <a:spcPct val="20000"/>
              </a:spcBef>
              <a:defRPr/>
            </a:pPr>
            <a:endParaRPr lang="sv-SE" sz="1050" b="1">
              <a:solidFill>
                <a:srgbClr val="303030"/>
              </a:solidFill>
              <a:cs typeface="Times New Roman" panose="02020603050405020304" pitchFamily="18" charset="0"/>
            </a:endParaRPr>
          </a:p>
        </p:txBody>
      </p:sp>
      <p:sp>
        <p:nvSpPr>
          <p:cNvPr id="3" name="textruta 2">
            <a:extLst>
              <a:ext uri="{FF2B5EF4-FFF2-40B4-BE49-F238E27FC236}">
                <a16:creationId xmlns:a16="http://schemas.microsoft.com/office/drawing/2014/main" id="{4AA1B619-48B2-7545-F507-8A6E7074DCA4}"/>
              </a:ext>
            </a:extLst>
          </p:cNvPr>
          <p:cNvSpPr txBox="1"/>
          <p:nvPr/>
        </p:nvSpPr>
        <p:spPr>
          <a:xfrm>
            <a:off x="-2352" y="182564"/>
            <a:ext cx="5297683" cy="165454"/>
          </a:xfrm>
          <a:prstGeom prst="rect">
            <a:avLst/>
          </a:prstGeom>
          <a:noFill/>
        </p:spPr>
        <p:txBody>
          <a:bodyPr wrap="square" lIns="251999" tIns="0" rtlCol="0">
            <a:noAutofit/>
          </a:bodyPr>
          <a:lstStyle/>
          <a:p>
            <a:r>
              <a:rPr lang="sv-SE" sz="1000">
                <a:solidFill>
                  <a:schemeClr val="bg1"/>
                </a:solidFill>
                <a:highlight>
                  <a:srgbClr val="3C8C86"/>
                </a:highlight>
              </a:rPr>
              <a:t>Har minst hört talas om samhällsomställningen</a:t>
            </a:r>
          </a:p>
        </p:txBody>
      </p:sp>
      <p:sp>
        <p:nvSpPr>
          <p:cNvPr id="4" name="shpBase">
            <a:extLst>
              <a:ext uri="{FF2B5EF4-FFF2-40B4-BE49-F238E27FC236}">
                <a16:creationId xmlns:a16="http://schemas.microsoft.com/office/drawing/2014/main" id="{45C79583-A63D-7E88-DBF8-B4C4DD5CCADF}"/>
              </a:ext>
            </a:extLst>
          </p:cNvPr>
          <p:cNvSpPr/>
          <p:nvPr/>
        </p:nvSpPr>
        <p:spPr>
          <a:xfrm>
            <a:off x="-2351" y="4587974"/>
            <a:ext cx="6373860"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a:t>
            </a:r>
            <a:r>
              <a:rPr lang="sv-SE" sz="800">
                <a:solidFill>
                  <a:schemeClr val="bg1">
                    <a:lumMod val="50000"/>
                  </a:schemeClr>
                </a:solidFill>
              </a:rPr>
              <a:t>Har minst hört talas om samhällsomställningen</a:t>
            </a:r>
            <a:r>
              <a:rPr lang="sv-SE" sz="800">
                <a:solidFill>
                  <a:schemeClr val="bg1">
                    <a:lumMod val="50000"/>
                  </a:schemeClr>
                </a:solidFill>
                <a:latin typeface="Calibri" charset="0"/>
                <a:ea typeface="Calibri" charset="0"/>
                <a:cs typeface="Calibri" charset="0"/>
              </a:rPr>
              <a:t> </a:t>
            </a:r>
            <a:r>
              <a:rPr lang="sv-SE" sz="800">
                <a:solidFill>
                  <a:srgbClr val="7F7F7F"/>
                </a:solidFill>
                <a:latin typeface="Calibri" charset="0"/>
                <a:ea typeface="Calibri" charset="0"/>
                <a:cs typeface="Calibri" charset="0"/>
              </a:rPr>
              <a:t>(n=387)</a:t>
            </a:r>
            <a:endParaRPr lang="en-US" sz="800">
              <a:solidFill>
                <a:srgbClr val="7F7F7F"/>
              </a:solidFill>
              <a:latin typeface="Calibri" charset="0"/>
              <a:ea typeface="Calibri" charset="0"/>
              <a:cs typeface="Calibri" charset="0"/>
            </a:endParaRPr>
          </a:p>
        </p:txBody>
      </p:sp>
      <p:sp>
        <p:nvSpPr>
          <p:cNvPr id="5" name="Rektangel 4">
            <a:extLst>
              <a:ext uri="{FF2B5EF4-FFF2-40B4-BE49-F238E27FC236}">
                <a16:creationId xmlns:a16="http://schemas.microsoft.com/office/drawing/2014/main" id="{939C45E0-8593-C78A-5AFF-90696838B421}"/>
              </a:ext>
            </a:extLst>
          </p:cNvPr>
          <p:cNvSpPr/>
          <p:nvPr/>
        </p:nvSpPr>
        <p:spPr>
          <a:xfrm>
            <a:off x="6556792" y="3124200"/>
            <a:ext cx="2401922" cy="118324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1200" b="1"/>
              <a:t>Ja: </a:t>
            </a:r>
            <a:r>
              <a:rPr lang="sv-SE" sz="1200"/>
              <a:t>Stad: 88%/ Landsbygd: 84%</a:t>
            </a:r>
          </a:p>
          <a:p>
            <a:endParaRPr lang="sv-SE" sz="1200"/>
          </a:p>
          <a:p>
            <a:r>
              <a:rPr lang="sv-SE" sz="1200" b="1"/>
              <a:t>Nej: </a:t>
            </a:r>
            <a:r>
              <a:rPr lang="sv-SE" sz="1200"/>
              <a:t>Stad: 5%/ Landsbygd: 3% </a:t>
            </a:r>
          </a:p>
          <a:p>
            <a:endParaRPr lang="sv-SE" sz="1200" b="1"/>
          </a:p>
          <a:p>
            <a:r>
              <a:rPr lang="sv-SE" sz="1200" b="1"/>
              <a:t>Har ingen uppfattning: </a:t>
            </a:r>
            <a:r>
              <a:rPr lang="sv-SE" sz="1200"/>
              <a:t>Stad: 7%/ Landsbygd: 13% </a:t>
            </a:r>
          </a:p>
          <a:p>
            <a:endParaRPr lang="sv-SE" sz="1200"/>
          </a:p>
        </p:txBody>
      </p:sp>
      <p:sp>
        <p:nvSpPr>
          <p:cNvPr id="6" name="textruta 5">
            <a:extLst>
              <a:ext uri="{FF2B5EF4-FFF2-40B4-BE49-F238E27FC236}">
                <a16:creationId xmlns:a16="http://schemas.microsoft.com/office/drawing/2014/main" id="{A5506051-1028-D279-A6FD-987A14E94D09}"/>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Tree>
    <p:extLst>
      <p:ext uri="{BB962C8B-B14F-4D97-AF65-F5344CB8AC3E}">
        <p14:creationId xmlns:p14="http://schemas.microsoft.com/office/powerpoint/2010/main" val="387363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444463440"/>
              </p:ext>
            </p:extLst>
          </p:nvPr>
        </p:nvGraphicFramePr>
        <p:xfrm>
          <a:off x="251223" y="1293399"/>
          <a:ext cx="5823280" cy="3564353"/>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877607"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För drygt fyra av tio är det personligen viktigt att samhällsomställningen genomförs</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3901008" y="1263600"/>
            <a:ext cx="2268538" cy="579080"/>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Hur viktigt är det för dig personligen att samhällsomställningen genomförs?</a:t>
            </a:r>
            <a:endParaRPr lang="en-US" sz="900" b="0">
              <a:solidFill>
                <a:srgbClr val="414141"/>
              </a:solidFill>
              <a:latin typeface="Calibri Regular"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522458347"/>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6" name="Höger klammerparentes 12">
            <a:extLst>
              <a:ext uri="{FF2B5EF4-FFF2-40B4-BE49-F238E27FC236}">
                <a16:creationId xmlns:a16="http://schemas.microsoft.com/office/drawing/2014/main" id="{F90A71BD-653A-3862-BE0D-CEB9FA35779E}"/>
              </a:ext>
            </a:extLst>
          </p:cNvPr>
          <p:cNvSpPr/>
          <p:nvPr/>
        </p:nvSpPr>
        <p:spPr>
          <a:xfrm>
            <a:off x="3132815" y="1491630"/>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47" name="Oval 19">
            <a:extLst>
              <a:ext uri="{FF2B5EF4-FFF2-40B4-BE49-F238E27FC236}">
                <a16:creationId xmlns:a16="http://schemas.microsoft.com/office/drawing/2014/main" id="{8F90A812-4563-269E-6D56-62977F57F6A0}"/>
              </a:ext>
            </a:extLst>
          </p:cNvPr>
          <p:cNvSpPr/>
          <p:nvPr/>
        </p:nvSpPr>
        <p:spPr>
          <a:xfrm>
            <a:off x="2992947" y="1615027"/>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45</a:t>
            </a:r>
            <a:r>
              <a:rPr kumimoji="0" lang="sv-SE" sz="1400" b="1" i="0" u="none" strike="noStrike" kern="1200" cap="none" spc="0" normalizeH="0" baseline="0" noProof="0">
                <a:ln>
                  <a:noFill/>
                </a:ln>
                <a:solidFill>
                  <a:schemeClr val="bg1"/>
                </a:solidFill>
                <a:effectLst/>
                <a:uLnTx/>
                <a:uFillTx/>
                <a:latin typeface="Calibri"/>
                <a:ea typeface="+mn-ea"/>
                <a:cs typeface="+mn-cs"/>
              </a:rPr>
              <a:t>%</a:t>
            </a:r>
          </a:p>
        </p:txBody>
      </p:sp>
      <p:graphicFrame>
        <p:nvGraphicFramePr>
          <p:cNvPr id="48" name="Tabell 4">
            <a:extLst>
              <a:ext uri="{FF2B5EF4-FFF2-40B4-BE49-F238E27FC236}">
                <a16:creationId xmlns:a16="http://schemas.microsoft.com/office/drawing/2014/main" id="{66E8750A-D223-BD7C-1684-44156C130770}"/>
              </a:ext>
            </a:extLst>
          </p:cNvPr>
          <p:cNvGraphicFramePr>
            <a:graphicFrameLocks noGrp="1"/>
          </p:cNvGraphicFramePr>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2385062"/>
          </a:xfrm>
          <a:prstGeom prst="rect">
            <a:avLst/>
          </a:prstGeom>
        </p:spPr>
        <p:txBody>
          <a:bodyPr wrap="square" lIns="180000" tIns="108000" rIns="251999">
            <a:spAutoFit/>
          </a:bodyPr>
          <a:lstStyle/>
          <a:p>
            <a:pPr lvl="0">
              <a:spcBef>
                <a:spcPct val="20000"/>
              </a:spcBef>
              <a:defRPr/>
            </a:pPr>
            <a:r>
              <a:rPr lang="sv-SE" sz="1050" b="1">
                <a:solidFill>
                  <a:srgbClr val="303030"/>
                </a:solidFill>
                <a:cs typeface="Times New Roman" panose="02020603050405020304" pitchFamily="18" charset="0"/>
              </a:rPr>
              <a:t>Mycket + ganska viktigt (45%)</a:t>
            </a:r>
          </a:p>
          <a:p>
            <a:pPr marL="228600" indent="-228600">
              <a:spcBef>
                <a:spcPct val="20000"/>
              </a:spcBef>
              <a:buFont typeface="+mj-lt"/>
              <a:buChar char="•"/>
              <a:defRPr/>
            </a:pPr>
            <a:r>
              <a:rPr lang="sv-SE" sz="1050">
                <a:solidFill>
                  <a:srgbClr val="303030"/>
                </a:solidFill>
                <a:cs typeface="Times New Roman" panose="02020603050405020304" pitchFamily="18" charset="0"/>
              </a:rPr>
              <a:t>Ålder: 50-84 år (54%)</a:t>
            </a:r>
          </a:p>
          <a:p>
            <a:pPr marL="228600" indent="-228600">
              <a:spcBef>
                <a:spcPct val="20000"/>
              </a:spcBef>
              <a:buFont typeface="+mj-lt"/>
              <a:buChar char="•"/>
              <a:defRPr/>
            </a:pPr>
            <a:r>
              <a:rPr lang="sv-SE" sz="1050">
                <a:solidFill>
                  <a:srgbClr val="303030"/>
                </a:solidFill>
                <a:cs typeface="Times New Roman" panose="02020603050405020304" pitchFamily="18" charset="0"/>
              </a:rPr>
              <a:t>Civilstånd: Gift/Partnerskap (56%)</a:t>
            </a:r>
          </a:p>
          <a:p>
            <a:pPr marL="228600" indent="-228600">
              <a:spcBef>
                <a:spcPct val="20000"/>
              </a:spcBef>
              <a:buFont typeface="+mj-lt"/>
              <a:buChar char="•"/>
              <a:defRPr/>
            </a:pPr>
            <a:r>
              <a:rPr lang="sv-SE" sz="1050">
                <a:solidFill>
                  <a:srgbClr val="303030"/>
                </a:solidFill>
                <a:cs typeface="Times New Roman" panose="02020603050405020304" pitchFamily="18" charset="0"/>
              </a:rPr>
              <a:t>Netto: Djup kännedom om samhällsomställningen (53%)</a:t>
            </a:r>
          </a:p>
          <a:p>
            <a:pPr marL="228600" indent="-228600">
              <a:spcBef>
                <a:spcPct val="20000"/>
              </a:spcBef>
              <a:buFont typeface="+mj-lt"/>
              <a:buChar char="•"/>
              <a:defRPr/>
            </a:pPr>
            <a:r>
              <a:rPr lang="sv-SE" sz="1050">
                <a:solidFill>
                  <a:srgbClr val="303030"/>
                </a:solidFill>
                <a:cs typeface="Times New Roman" panose="02020603050405020304" pitchFamily="18" charset="0"/>
              </a:rPr>
              <a:t>Positiv till samhällsomställningen i Luleå (56%)</a:t>
            </a:r>
          </a:p>
          <a:p>
            <a:pPr lvl="0">
              <a:spcBef>
                <a:spcPct val="20000"/>
              </a:spcBef>
              <a:defRPr/>
            </a:pPr>
            <a:endParaRPr lang="sv-SE" sz="1050" b="1">
              <a:solidFill>
                <a:srgbClr val="303030"/>
              </a:solidFill>
              <a:cs typeface="Times New Roman" panose="02020603050405020304" pitchFamily="18" charset="0"/>
            </a:endParaRPr>
          </a:p>
          <a:p>
            <a:pPr lvl="0">
              <a:spcBef>
                <a:spcPct val="20000"/>
              </a:spcBef>
              <a:defRPr/>
            </a:pPr>
            <a:r>
              <a:rPr lang="sv-SE" sz="1050" b="1">
                <a:solidFill>
                  <a:srgbClr val="303030"/>
                </a:solidFill>
                <a:cs typeface="Times New Roman" panose="02020603050405020304" pitchFamily="18" charset="0"/>
              </a:rPr>
              <a:t>Ganska + mycket oviktigt (17%)</a:t>
            </a:r>
          </a:p>
          <a:p>
            <a:pPr marL="228600" indent="-228600">
              <a:spcBef>
                <a:spcPct val="20000"/>
              </a:spcBef>
              <a:buFont typeface="+mj-lt"/>
              <a:buChar char="•"/>
              <a:defRPr/>
            </a:pPr>
            <a:r>
              <a:rPr lang="sv-SE" sz="1050">
                <a:solidFill>
                  <a:srgbClr val="303030"/>
                </a:solidFill>
                <a:cs typeface="Times New Roman" panose="02020603050405020304" pitchFamily="18" charset="0"/>
              </a:rPr>
              <a:t>Ålder: 18-49 år (25%)</a:t>
            </a:r>
          </a:p>
          <a:p>
            <a:pPr marL="228600" indent="-228600">
              <a:spcBef>
                <a:spcPct val="20000"/>
              </a:spcBef>
              <a:buFont typeface="+mj-lt"/>
              <a:buChar char="•"/>
              <a:defRPr/>
            </a:pPr>
            <a:r>
              <a:rPr lang="sv-SE" sz="1050">
                <a:solidFill>
                  <a:srgbClr val="303030"/>
                </a:solidFill>
                <a:cs typeface="Times New Roman" panose="02020603050405020304" pitchFamily="18" charset="0"/>
              </a:rPr>
              <a:t>Hushållsinkomst: 300k-499k (24%)</a:t>
            </a:r>
          </a:p>
          <a:p>
            <a:pPr lvl="0">
              <a:spcBef>
                <a:spcPct val="20000"/>
              </a:spcBef>
              <a:defRPr/>
            </a:pPr>
            <a:endParaRPr lang="sv-SE" sz="1050" b="1">
              <a:solidFill>
                <a:srgbClr val="303030"/>
              </a:solidFill>
              <a:cs typeface="Times New Roman" panose="02020603050405020304" pitchFamily="18" charset="0"/>
            </a:endParaRPr>
          </a:p>
        </p:txBody>
      </p:sp>
      <p:sp>
        <p:nvSpPr>
          <p:cNvPr id="2" name="Höger klammerparentes 12">
            <a:extLst>
              <a:ext uri="{FF2B5EF4-FFF2-40B4-BE49-F238E27FC236}">
                <a16:creationId xmlns:a16="http://schemas.microsoft.com/office/drawing/2014/main" id="{F1EFF0C9-F87C-1B30-13FE-6C749525E154}"/>
              </a:ext>
            </a:extLst>
          </p:cNvPr>
          <p:cNvSpPr/>
          <p:nvPr/>
        </p:nvSpPr>
        <p:spPr>
          <a:xfrm>
            <a:off x="2253506" y="3268838"/>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3" name="Oval 19">
            <a:extLst>
              <a:ext uri="{FF2B5EF4-FFF2-40B4-BE49-F238E27FC236}">
                <a16:creationId xmlns:a16="http://schemas.microsoft.com/office/drawing/2014/main" id="{A08B396A-90E2-43B9-606F-EA1D8A23ECD1}"/>
              </a:ext>
            </a:extLst>
          </p:cNvPr>
          <p:cNvSpPr/>
          <p:nvPr/>
        </p:nvSpPr>
        <p:spPr>
          <a:xfrm>
            <a:off x="2113638" y="3392235"/>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17</a:t>
            </a:r>
            <a:r>
              <a:rPr kumimoji="0" lang="sv-SE" sz="1400" b="1" i="0" u="none" strike="noStrike" kern="1200" cap="none" spc="0" normalizeH="0" baseline="0" noProof="0">
                <a:ln>
                  <a:noFill/>
                </a:ln>
                <a:solidFill>
                  <a:schemeClr val="bg1"/>
                </a:solidFill>
                <a:effectLst/>
                <a:uLnTx/>
                <a:uFillTx/>
                <a:latin typeface="Calibri"/>
                <a:ea typeface="+mn-ea"/>
                <a:cs typeface="+mn-cs"/>
              </a:rPr>
              <a:t>%</a:t>
            </a:r>
          </a:p>
        </p:txBody>
      </p:sp>
      <p:sp>
        <p:nvSpPr>
          <p:cNvPr id="5" name="textruta 4">
            <a:extLst>
              <a:ext uri="{FF2B5EF4-FFF2-40B4-BE49-F238E27FC236}">
                <a16:creationId xmlns:a16="http://schemas.microsoft.com/office/drawing/2014/main" id="{65A4A56B-7A92-01F8-650D-CAE9A9F27C6F}"/>
              </a:ext>
            </a:extLst>
          </p:cNvPr>
          <p:cNvSpPr txBox="1"/>
          <p:nvPr/>
        </p:nvSpPr>
        <p:spPr>
          <a:xfrm>
            <a:off x="-2352" y="182564"/>
            <a:ext cx="5297683" cy="165454"/>
          </a:xfrm>
          <a:prstGeom prst="rect">
            <a:avLst/>
          </a:prstGeom>
          <a:noFill/>
        </p:spPr>
        <p:txBody>
          <a:bodyPr wrap="square" lIns="251999" tIns="0" rtlCol="0">
            <a:noAutofit/>
          </a:bodyPr>
          <a:lstStyle/>
          <a:p>
            <a:r>
              <a:rPr lang="sv-SE" sz="1000">
                <a:solidFill>
                  <a:schemeClr val="bg1"/>
                </a:solidFill>
                <a:highlight>
                  <a:srgbClr val="3C8C86"/>
                </a:highlight>
              </a:rPr>
              <a:t>Har minst hört talas om samhällsomställningen</a:t>
            </a:r>
          </a:p>
        </p:txBody>
      </p:sp>
      <p:sp>
        <p:nvSpPr>
          <p:cNvPr id="9" name="shpBase">
            <a:extLst>
              <a:ext uri="{FF2B5EF4-FFF2-40B4-BE49-F238E27FC236}">
                <a16:creationId xmlns:a16="http://schemas.microsoft.com/office/drawing/2014/main" id="{981C1DCB-E0FA-A9AD-3FBB-FFA4F835D08F}"/>
              </a:ext>
            </a:extLst>
          </p:cNvPr>
          <p:cNvSpPr/>
          <p:nvPr/>
        </p:nvSpPr>
        <p:spPr>
          <a:xfrm>
            <a:off x="-2351" y="4587974"/>
            <a:ext cx="6373860"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a:t>
            </a:r>
            <a:r>
              <a:rPr lang="sv-SE" sz="800">
                <a:solidFill>
                  <a:schemeClr val="bg1">
                    <a:lumMod val="50000"/>
                  </a:schemeClr>
                </a:solidFill>
              </a:rPr>
              <a:t>Har minst hört talas om samhällsomställningen</a:t>
            </a:r>
            <a:r>
              <a:rPr lang="sv-SE" sz="800">
                <a:solidFill>
                  <a:schemeClr val="bg1">
                    <a:lumMod val="50000"/>
                  </a:schemeClr>
                </a:solidFill>
                <a:latin typeface="Calibri" charset="0"/>
                <a:ea typeface="Calibri" charset="0"/>
                <a:cs typeface="Calibri" charset="0"/>
              </a:rPr>
              <a:t> </a:t>
            </a:r>
            <a:r>
              <a:rPr lang="sv-SE" sz="800">
                <a:solidFill>
                  <a:srgbClr val="7F7F7F"/>
                </a:solidFill>
                <a:latin typeface="Calibri" charset="0"/>
                <a:ea typeface="Calibri" charset="0"/>
                <a:cs typeface="Calibri" charset="0"/>
              </a:rPr>
              <a:t>(n=387)</a:t>
            </a:r>
            <a:endParaRPr lang="en-US" sz="800">
              <a:solidFill>
                <a:srgbClr val="7F7F7F"/>
              </a:solidFill>
              <a:latin typeface="Calibri" charset="0"/>
              <a:ea typeface="Calibri" charset="0"/>
              <a:cs typeface="Calibri" charset="0"/>
            </a:endParaRPr>
          </a:p>
        </p:txBody>
      </p:sp>
      <p:sp>
        <p:nvSpPr>
          <p:cNvPr id="8" name="Rektangel 7">
            <a:extLst>
              <a:ext uri="{FF2B5EF4-FFF2-40B4-BE49-F238E27FC236}">
                <a16:creationId xmlns:a16="http://schemas.microsoft.com/office/drawing/2014/main" id="{0C686CA6-DE64-BAAA-B981-296DB1C7B448}"/>
              </a:ext>
            </a:extLst>
          </p:cNvPr>
          <p:cNvSpPr/>
          <p:nvPr/>
        </p:nvSpPr>
        <p:spPr>
          <a:xfrm>
            <a:off x="6565071" y="3457623"/>
            <a:ext cx="2213641" cy="8706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1050" b="1"/>
              <a:t>Mycket + Ganska viktigt: </a:t>
            </a:r>
            <a:r>
              <a:rPr lang="sv-SE" sz="1050"/>
              <a:t>Stad: 46%/ Landsbygd: 36%</a:t>
            </a:r>
          </a:p>
          <a:p>
            <a:endParaRPr lang="sv-SE" sz="1050"/>
          </a:p>
          <a:p>
            <a:r>
              <a:rPr lang="sv-SE" sz="1050" b="1"/>
              <a:t>Ganska + Mycket oviktigt: </a:t>
            </a:r>
            <a:r>
              <a:rPr lang="sv-SE" sz="1050"/>
              <a:t>Stad: 18%/ Landsbygd: 13%</a:t>
            </a:r>
          </a:p>
        </p:txBody>
      </p:sp>
      <p:sp>
        <p:nvSpPr>
          <p:cNvPr id="13" name="textruta 12">
            <a:extLst>
              <a:ext uri="{FF2B5EF4-FFF2-40B4-BE49-F238E27FC236}">
                <a16:creationId xmlns:a16="http://schemas.microsoft.com/office/drawing/2014/main" id="{2DE9A34E-9F78-0DB7-924D-42465F096A7F}"/>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Tree>
    <p:extLst>
      <p:ext uri="{BB962C8B-B14F-4D97-AF65-F5344CB8AC3E}">
        <p14:creationId xmlns:p14="http://schemas.microsoft.com/office/powerpoint/2010/main" val="63319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1930783615"/>
              </p:ext>
            </p:extLst>
          </p:nvPr>
        </p:nvGraphicFramePr>
        <p:xfrm>
          <a:off x="251223" y="1293399"/>
          <a:ext cx="5823280" cy="3564353"/>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973661" cy="1406234"/>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Sju av tio påverkas varken positivt eller negativt av det samhällsomställningen för med sig så som ombyggnation, ökad tung trafik m.m.</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3304309" y="1482106"/>
            <a:ext cx="2865237" cy="717580"/>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Samhällsomställningen för med sig en del ombyggnationer, ökad tung trafik m.m. som periodvis kan upplevas stökigt, hur upplever du att det påverkar din vardagssituation idag?</a:t>
            </a:r>
            <a:endParaRPr lang="en-US" sz="900" b="0">
              <a:solidFill>
                <a:srgbClr val="414141"/>
              </a:solidFill>
              <a:latin typeface="Calibri Regular"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1569065957"/>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6" name="Höger klammerparentes 12">
            <a:extLst>
              <a:ext uri="{FF2B5EF4-FFF2-40B4-BE49-F238E27FC236}">
                <a16:creationId xmlns:a16="http://schemas.microsoft.com/office/drawing/2014/main" id="{F90A71BD-653A-3862-BE0D-CEB9FA35779E}"/>
              </a:ext>
            </a:extLst>
          </p:cNvPr>
          <p:cNvSpPr/>
          <p:nvPr/>
        </p:nvSpPr>
        <p:spPr>
          <a:xfrm>
            <a:off x="2080771" y="1611102"/>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47" name="Oval 19">
            <a:extLst>
              <a:ext uri="{FF2B5EF4-FFF2-40B4-BE49-F238E27FC236}">
                <a16:creationId xmlns:a16="http://schemas.microsoft.com/office/drawing/2014/main" id="{8F90A812-4563-269E-6D56-62977F57F6A0}"/>
              </a:ext>
            </a:extLst>
          </p:cNvPr>
          <p:cNvSpPr/>
          <p:nvPr/>
        </p:nvSpPr>
        <p:spPr>
          <a:xfrm>
            <a:off x="1940903" y="1734499"/>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11</a:t>
            </a:r>
            <a:r>
              <a:rPr kumimoji="0" lang="sv-SE" sz="1400" b="1" i="0" u="none" strike="noStrike" kern="1200" cap="none" spc="0" normalizeH="0" baseline="0" noProof="0">
                <a:ln>
                  <a:noFill/>
                </a:ln>
                <a:solidFill>
                  <a:schemeClr val="bg1"/>
                </a:solidFill>
                <a:effectLst/>
                <a:uLnTx/>
                <a:uFillTx/>
                <a:latin typeface="Calibri"/>
                <a:ea typeface="+mn-ea"/>
                <a:cs typeface="+mn-cs"/>
              </a:rPr>
              <a:t>%</a:t>
            </a:r>
          </a:p>
        </p:txBody>
      </p:sp>
      <p:graphicFrame>
        <p:nvGraphicFramePr>
          <p:cNvPr id="48" name="Tabell 4">
            <a:extLst>
              <a:ext uri="{FF2B5EF4-FFF2-40B4-BE49-F238E27FC236}">
                <a16:creationId xmlns:a16="http://schemas.microsoft.com/office/drawing/2014/main" id="{66E8750A-D223-BD7C-1684-44156C130770}"/>
              </a:ext>
            </a:extLst>
          </p:cNvPr>
          <p:cNvGraphicFramePr>
            <a:graphicFrameLocks noGrp="1"/>
          </p:cNvGraphicFramePr>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Inga signifikanta skillnader mot totalen. </a:t>
            </a:r>
            <a:endParaRPr lang="sv-SE">
              <a:solidFill>
                <a:srgbClr val="303030"/>
              </a:solidFill>
              <a:latin typeface="Calibri" panose="020F0502020204030204"/>
            </a:endParaRPr>
          </a:p>
        </p:txBody>
      </p:sp>
      <p:sp>
        <p:nvSpPr>
          <p:cNvPr id="2" name="Höger klammerparentes 12">
            <a:extLst>
              <a:ext uri="{FF2B5EF4-FFF2-40B4-BE49-F238E27FC236}">
                <a16:creationId xmlns:a16="http://schemas.microsoft.com/office/drawing/2014/main" id="{19A82791-28B6-2467-6828-BEBE1890E7B0}"/>
              </a:ext>
            </a:extLst>
          </p:cNvPr>
          <p:cNvSpPr/>
          <p:nvPr/>
        </p:nvSpPr>
        <p:spPr>
          <a:xfrm>
            <a:off x="2226426" y="3240625"/>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3" name="Oval 19">
            <a:extLst>
              <a:ext uri="{FF2B5EF4-FFF2-40B4-BE49-F238E27FC236}">
                <a16:creationId xmlns:a16="http://schemas.microsoft.com/office/drawing/2014/main" id="{45D1763F-A4ED-DB98-7D09-8A0B4F228920}"/>
              </a:ext>
            </a:extLst>
          </p:cNvPr>
          <p:cNvSpPr/>
          <p:nvPr/>
        </p:nvSpPr>
        <p:spPr>
          <a:xfrm>
            <a:off x="2086558" y="3364022"/>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16</a:t>
            </a:r>
            <a:r>
              <a:rPr kumimoji="0" lang="sv-SE" sz="1400" b="1" i="0" u="none" strike="noStrike" kern="1200" cap="none" spc="0" normalizeH="0" baseline="0" noProof="0">
                <a:ln>
                  <a:noFill/>
                </a:ln>
                <a:solidFill>
                  <a:schemeClr val="bg1"/>
                </a:solidFill>
                <a:effectLst/>
                <a:uLnTx/>
                <a:uFillTx/>
                <a:latin typeface="Calibri"/>
                <a:ea typeface="+mn-ea"/>
                <a:cs typeface="+mn-cs"/>
              </a:rPr>
              <a:t>%</a:t>
            </a:r>
          </a:p>
        </p:txBody>
      </p:sp>
      <p:sp>
        <p:nvSpPr>
          <p:cNvPr id="5" name="textruta 4">
            <a:extLst>
              <a:ext uri="{FF2B5EF4-FFF2-40B4-BE49-F238E27FC236}">
                <a16:creationId xmlns:a16="http://schemas.microsoft.com/office/drawing/2014/main" id="{6300D0E8-F309-6F3C-10C4-89C38D3ED792}"/>
              </a:ext>
            </a:extLst>
          </p:cNvPr>
          <p:cNvSpPr txBox="1"/>
          <p:nvPr/>
        </p:nvSpPr>
        <p:spPr>
          <a:xfrm>
            <a:off x="-2352" y="182564"/>
            <a:ext cx="5297683" cy="165454"/>
          </a:xfrm>
          <a:prstGeom prst="rect">
            <a:avLst/>
          </a:prstGeom>
          <a:noFill/>
        </p:spPr>
        <p:txBody>
          <a:bodyPr wrap="square" lIns="251999" tIns="0" rtlCol="0">
            <a:noAutofit/>
          </a:bodyPr>
          <a:lstStyle/>
          <a:p>
            <a:r>
              <a:rPr lang="sv-SE" sz="1000">
                <a:solidFill>
                  <a:schemeClr val="bg1"/>
                </a:solidFill>
                <a:highlight>
                  <a:srgbClr val="3C8C86"/>
                </a:highlight>
              </a:rPr>
              <a:t>Har minst hört talas om samhällsomställningen</a:t>
            </a:r>
          </a:p>
        </p:txBody>
      </p:sp>
      <p:sp>
        <p:nvSpPr>
          <p:cNvPr id="9" name="shpBase">
            <a:extLst>
              <a:ext uri="{FF2B5EF4-FFF2-40B4-BE49-F238E27FC236}">
                <a16:creationId xmlns:a16="http://schemas.microsoft.com/office/drawing/2014/main" id="{D8D59C89-ED26-E702-BA4F-8CB007E8D5F4}"/>
              </a:ext>
            </a:extLst>
          </p:cNvPr>
          <p:cNvSpPr/>
          <p:nvPr/>
        </p:nvSpPr>
        <p:spPr>
          <a:xfrm>
            <a:off x="-2351" y="4587974"/>
            <a:ext cx="6373860"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a:t>
            </a:r>
            <a:r>
              <a:rPr lang="sv-SE" sz="800">
                <a:solidFill>
                  <a:schemeClr val="bg1">
                    <a:lumMod val="50000"/>
                  </a:schemeClr>
                </a:solidFill>
              </a:rPr>
              <a:t>Har minst hört talas om samhällsomställningen</a:t>
            </a:r>
            <a:r>
              <a:rPr lang="sv-SE" sz="800">
                <a:solidFill>
                  <a:schemeClr val="bg1">
                    <a:lumMod val="50000"/>
                  </a:schemeClr>
                </a:solidFill>
                <a:latin typeface="Calibri" charset="0"/>
                <a:ea typeface="Calibri" charset="0"/>
                <a:cs typeface="Calibri" charset="0"/>
              </a:rPr>
              <a:t> </a:t>
            </a:r>
            <a:r>
              <a:rPr lang="sv-SE" sz="800">
                <a:solidFill>
                  <a:srgbClr val="7F7F7F"/>
                </a:solidFill>
                <a:latin typeface="Calibri" charset="0"/>
                <a:ea typeface="Calibri" charset="0"/>
                <a:cs typeface="Calibri" charset="0"/>
              </a:rPr>
              <a:t>(n=387)</a:t>
            </a:r>
            <a:endParaRPr lang="en-US" sz="800">
              <a:solidFill>
                <a:srgbClr val="7F7F7F"/>
              </a:solidFill>
              <a:latin typeface="Calibri" charset="0"/>
              <a:ea typeface="Calibri" charset="0"/>
              <a:cs typeface="Calibri" charset="0"/>
            </a:endParaRPr>
          </a:p>
        </p:txBody>
      </p:sp>
      <p:sp>
        <p:nvSpPr>
          <p:cNvPr id="11" name="textruta 10">
            <a:extLst>
              <a:ext uri="{FF2B5EF4-FFF2-40B4-BE49-F238E27FC236}">
                <a16:creationId xmlns:a16="http://schemas.microsoft.com/office/drawing/2014/main" id="{E25E6CC1-EBAF-5DA3-9FAC-9C226C74AEF6}"/>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
        <p:nvSpPr>
          <p:cNvPr id="16" name="Rektangel 15">
            <a:extLst>
              <a:ext uri="{FF2B5EF4-FFF2-40B4-BE49-F238E27FC236}">
                <a16:creationId xmlns:a16="http://schemas.microsoft.com/office/drawing/2014/main" id="{082C5F45-2465-940A-C199-E69E85DF3933}"/>
              </a:ext>
            </a:extLst>
          </p:cNvPr>
          <p:cNvSpPr/>
          <p:nvPr/>
        </p:nvSpPr>
        <p:spPr>
          <a:xfrm>
            <a:off x="6565071" y="3457623"/>
            <a:ext cx="2213641" cy="8706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1050" b="1"/>
              <a:t>Mycket + Ganska positivt: </a:t>
            </a:r>
            <a:r>
              <a:rPr lang="sv-SE" sz="1050"/>
              <a:t>Stad: 10%/ Landsbygd: 12%</a:t>
            </a:r>
          </a:p>
          <a:p>
            <a:endParaRPr lang="sv-SE" sz="1050"/>
          </a:p>
          <a:p>
            <a:r>
              <a:rPr lang="sv-SE" sz="1050" b="1"/>
              <a:t>Ganska + Mycket negativt: </a:t>
            </a:r>
            <a:r>
              <a:rPr lang="sv-SE" sz="1050"/>
              <a:t>Stad: 17%/ Landsbygd: 12%</a:t>
            </a:r>
          </a:p>
        </p:txBody>
      </p:sp>
    </p:spTree>
    <p:extLst>
      <p:ext uri="{BB962C8B-B14F-4D97-AF65-F5344CB8AC3E}">
        <p14:creationId xmlns:p14="http://schemas.microsoft.com/office/powerpoint/2010/main" val="16534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2173738737"/>
              </p:ext>
            </p:extLst>
          </p:nvPr>
        </p:nvGraphicFramePr>
        <p:xfrm>
          <a:off x="251223" y="1293399"/>
          <a:ext cx="5823280" cy="3564353"/>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877607"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Drygt fyra av tio har stort förtroende för Luleå kommuns förmåga att ta ansvar för sin del i samhällsomställningen</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4210746" y="1263600"/>
            <a:ext cx="1958800" cy="717580"/>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Hur stort eller litet är ditt förtroende för Luleå kommuns förmåga att ta ansvar för sin del i samhällsomställningen?</a:t>
            </a:r>
            <a:endParaRPr lang="en-US" sz="900" b="0">
              <a:solidFill>
                <a:srgbClr val="414141"/>
              </a:solidFill>
              <a:latin typeface="Calibri Regular"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2527424289"/>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6" name="Höger klammerparentes 12">
            <a:extLst>
              <a:ext uri="{FF2B5EF4-FFF2-40B4-BE49-F238E27FC236}">
                <a16:creationId xmlns:a16="http://schemas.microsoft.com/office/drawing/2014/main" id="{F90A71BD-653A-3862-BE0D-CEB9FA35779E}"/>
              </a:ext>
            </a:extLst>
          </p:cNvPr>
          <p:cNvSpPr/>
          <p:nvPr/>
        </p:nvSpPr>
        <p:spPr>
          <a:xfrm>
            <a:off x="3492796" y="1575703"/>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47" name="Oval 19">
            <a:extLst>
              <a:ext uri="{FF2B5EF4-FFF2-40B4-BE49-F238E27FC236}">
                <a16:creationId xmlns:a16="http://schemas.microsoft.com/office/drawing/2014/main" id="{8F90A812-4563-269E-6D56-62977F57F6A0}"/>
              </a:ext>
            </a:extLst>
          </p:cNvPr>
          <p:cNvSpPr/>
          <p:nvPr/>
        </p:nvSpPr>
        <p:spPr>
          <a:xfrm>
            <a:off x="3352928" y="1699100"/>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42</a:t>
            </a:r>
            <a:r>
              <a:rPr kumimoji="0" lang="sv-SE" sz="1400" b="1" i="0" u="none" strike="noStrike" kern="1200" cap="none" spc="0" normalizeH="0" baseline="0" noProof="0">
                <a:ln>
                  <a:noFill/>
                </a:ln>
                <a:solidFill>
                  <a:schemeClr val="bg1"/>
                </a:solidFill>
                <a:effectLst/>
                <a:uLnTx/>
                <a:uFillTx/>
                <a:latin typeface="Calibri"/>
                <a:ea typeface="+mn-ea"/>
                <a:cs typeface="+mn-cs"/>
              </a:rPr>
              <a:t>%</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100" b="1">
                <a:solidFill>
                  <a:schemeClr val="bg1"/>
                </a:solidFill>
                <a:latin typeface="Calibri"/>
              </a:rPr>
              <a:t>(37%)</a:t>
            </a:r>
            <a:endParaRPr kumimoji="0" lang="sv-SE" sz="1100" b="1" i="0" u="none" strike="noStrike" kern="1200" cap="none" spc="0" normalizeH="0" baseline="0" noProof="0">
              <a:ln>
                <a:noFill/>
              </a:ln>
              <a:solidFill>
                <a:schemeClr val="bg1"/>
              </a:solidFill>
              <a:effectLst/>
              <a:uLnTx/>
              <a:uFillTx/>
              <a:latin typeface="Calibri"/>
              <a:ea typeface="+mn-ea"/>
              <a:cs typeface="+mn-cs"/>
            </a:endParaRPr>
          </a:p>
        </p:txBody>
      </p:sp>
      <p:graphicFrame>
        <p:nvGraphicFramePr>
          <p:cNvPr id="48" name="Tabell 4">
            <a:extLst>
              <a:ext uri="{FF2B5EF4-FFF2-40B4-BE49-F238E27FC236}">
                <a16:creationId xmlns:a16="http://schemas.microsoft.com/office/drawing/2014/main" id="{66E8750A-D223-BD7C-1684-44156C130770}"/>
              </a:ext>
            </a:extLst>
          </p:cNvPr>
          <p:cNvGraphicFramePr>
            <a:graphicFrameLocks noGrp="1"/>
          </p:cNvGraphicFramePr>
          <p:nvPr>
            <p:extLst>
              <p:ext uri="{D42A27DB-BD31-4B8C-83A1-F6EECF244321}">
                <p14:modId xmlns:p14="http://schemas.microsoft.com/office/powerpoint/2010/main" val="1350568671"/>
              </p:ext>
            </p:extLst>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1641782"/>
          </a:xfrm>
          <a:prstGeom prst="rect">
            <a:avLst/>
          </a:prstGeom>
        </p:spPr>
        <p:txBody>
          <a:bodyPr wrap="square" lIns="180000" tIns="108000" rIns="251999">
            <a:spAutoFit/>
          </a:bodyPr>
          <a:lstStyle/>
          <a:p>
            <a:pPr lvl="0">
              <a:spcBef>
                <a:spcPct val="20000"/>
              </a:spcBef>
              <a:defRPr/>
            </a:pPr>
            <a:r>
              <a:rPr lang="sv-SE" sz="1050" b="1">
                <a:solidFill>
                  <a:srgbClr val="303030"/>
                </a:solidFill>
                <a:cs typeface="Times New Roman" panose="02020603050405020304" pitchFamily="18" charset="0"/>
              </a:rPr>
              <a:t>Mycket + ganska stor förtroende (42%)</a:t>
            </a:r>
          </a:p>
          <a:p>
            <a:pPr marL="228600" indent="-228600">
              <a:spcBef>
                <a:spcPct val="20000"/>
              </a:spcBef>
              <a:buFont typeface="+mj-lt"/>
              <a:buChar char="•"/>
              <a:defRPr/>
            </a:pPr>
            <a:r>
              <a:rPr lang="sv-SE" sz="1050">
                <a:solidFill>
                  <a:srgbClr val="303030"/>
                </a:solidFill>
                <a:cs typeface="Times New Roman" panose="02020603050405020304" pitchFamily="18" charset="0"/>
              </a:rPr>
              <a:t>Hushållsinkomst: 300k-499k (50%)</a:t>
            </a:r>
          </a:p>
          <a:p>
            <a:pPr marL="228600" indent="-228600">
              <a:spcBef>
                <a:spcPct val="20000"/>
              </a:spcBef>
              <a:buFont typeface="+mj-lt"/>
              <a:buChar char="•"/>
              <a:defRPr/>
            </a:pPr>
            <a:r>
              <a:rPr lang="sv-SE" sz="1050">
                <a:solidFill>
                  <a:srgbClr val="303030"/>
                </a:solidFill>
                <a:cs typeface="Times New Roman" panose="02020603050405020304" pitchFamily="18" charset="0"/>
              </a:rPr>
              <a:t>Positiv till samhällsomställningen i Luleå (51%)</a:t>
            </a:r>
          </a:p>
          <a:p>
            <a:pPr lvl="0">
              <a:spcBef>
                <a:spcPct val="20000"/>
              </a:spcBef>
              <a:defRPr/>
            </a:pPr>
            <a:endParaRPr lang="sv-SE" sz="1050" b="1">
              <a:solidFill>
                <a:srgbClr val="303030"/>
              </a:solidFill>
              <a:cs typeface="Times New Roman" panose="02020603050405020304" pitchFamily="18" charset="0"/>
            </a:endParaRPr>
          </a:p>
          <a:p>
            <a:pPr lvl="0">
              <a:spcBef>
                <a:spcPct val="20000"/>
              </a:spcBef>
              <a:defRPr/>
            </a:pPr>
            <a:r>
              <a:rPr lang="sv-SE" sz="1050" b="1">
                <a:solidFill>
                  <a:srgbClr val="303030"/>
                </a:solidFill>
                <a:cs typeface="Times New Roman" panose="02020603050405020304" pitchFamily="18" charset="0"/>
              </a:rPr>
              <a:t>Ganska + mycket litet förtroende (27%)</a:t>
            </a:r>
          </a:p>
          <a:p>
            <a:pPr marL="228600" indent="-228600">
              <a:spcBef>
                <a:spcPct val="20000"/>
              </a:spcBef>
              <a:buFont typeface="+mj-lt"/>
              <a:buChar char="•"/>
              <a:defRPr/>
            </a:pPr>
            <a:r>
              <a:rPr lang="sv-SE" sz="1050">
                <a:solidFill>
                  <a:srgbClr val="303030"/>
                </a:solidFill>
                <a:cs typeface="Times New Roman" panose="02020603050405020304" pitchFamily="18" charset="0"/>
              </a:rPr>
              <a:t>Man (32%)</a:t>
            </a:r>
          </a:p>
          <a:p>
            <a:pPr lvl="0">
              <a:spcBef>
                <a:spcPct val="20000"/>
              </a:spcBef>
              <a:defRPr/>
            </a:pPr>
            <a:endParaRPr lang="sv-SE" sz="1050" b="1">
              <a:solidFill>
                <a:srgbClr val="303030"/>
              </a:solidFill>
              <a:cs typeface="Times New Roman" panose="02020603050405020304" pitchFamily="18" charset="0"/>
            </a:endParaRPr>
          </a:p>
        </p:txBody>
      </p:sp>
      <p:sp>
        <p:nvSpPr>
          <p:cNvPr id="2" name="Höger klammerparentes 12">
            <a:extLst>
              <a:ext uri="{FF2B5EF4-FFF2-40B4-BE49-F238E27FC236}">
                <a16:creationId xmlns:a16="http://schemas.microsoft.com/office/drawing/2014/main" id="{AEE2E485-852B-1079-CB1E-12F2A38E5982}"/>
              </a:ext>
            </a:extLst>
          </p:cNvPr>
          <p:cNvSpPr/>
          <p:nvPr/>
        </p:nvSpPr>
        <p:spPr>
          <a:xfrm>
            <a:off x="2776557" y="3259202"/>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3" name="Oval 19">
            <a:extLst>
              <a:ext uri="{FF2B5EF4-FFF2-40B4-BE49-F238E27FC236}">
                <a16:creationId xmlns:a16="http://schemas.microsoft.com/office/drawing/2014/main" id="{DE31EFB1-96EA-0BCF-0966-DBAA5F9168B7}"/>
              </a:ext>
            </a:extLst>
          </p:cNvPr>
          <p:cNvSpPr/>
          <p:nvPr/>
        </p:nvSpPr>
        <p:spPr>
          <a:xfrm>
            <a:off x="2636689" y="3382599"/>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27</a:t>
            </a:r>
            <a:r>
              <a:rPr kumimoji="0" lang="sv-SE" sz="1400" b="1" i="0" u="none" strike="noStrike" kern="1200" cap="none" spc="0" normalizeH="0" baseline="0" noProof="0">
                <a:ln>
                  <a:noFill/>
                </a:ln>
                <a:solidFill>
                  <a:schemeClr val="bg1"/>
                </a:solidFill>
                <a:effectLst/>
                <a:uLnTx/>
                <a:uFillTx/>
                <a:latin typeface="Calibri"/>
                <a:ea typeface="+mn-ea"/>
                <a:cs typeface="+mn-cs"/>
              </a:rPr>
              <a:t>%</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100" b="1">
                <a:solidFill>
                  <a:schemeClr val="bg1"/>
                </a:solidFill>
                <a:latin typeface="Calibri"/>
              </a:rPr>
              <a:t>(27%)</a:t>
            </a:r>
            <a:endParaRPr kumimoji="0" lang="sv-SE" sz="1100" b="1" i="0" u="none" strike="noStrike" kern="1200" cap="none" spc="0" normalizeH="0" baseline="0" noProof="0">
              <a:ln>
                <a:noFill/>
              </a:ln>
              <a:solidFill>
                <a:schemeClr val="bg1"/>
              </a:solidFill>
              <a:effectLst/>
              <a:uLnTx/>
              <a:uFillTx/>
              <a:latin typeface="Calibri"/>
              <a:ea typeface="+mn-ea"/>
              <a:cs typeface="+mn-cs"/>
            </a:endParaRPr>
          </a:p>
        </p:txBody>
      </p:sp>
      <p:sp>
        <p:nvSpPr>
          <p:cNvPr id="5" name="textruta 4">
            <a:extLst>
              <a:ext uri="{FF2B5EF4-FFF2-40B4-BE49-F238E27FC236}">
                <a16:creationId xmlns:a16="http://schemas.microsoft.com/office/drawing/2014/main" id="{361DAB7B-B80E-3E0F-2A4F-82D650C8EAA9}"/>
              </a:ext>
            </a:extLst>
          </p:cNvPr>
          <p:cNvSpPr txBox="1"/>
          <p:nvPr/>
        </p:nvSpPr>
        <p:spPr>
          <a:xfrm>
            <a:off x="-2352" y="182564"/>
            <a:ext cx="5297683" cy="165454"/>
          </a:xfrm>
          <a:prstGeom prst="rect">
            <a:avLst/>
          </a:prstGeom>
          <a:noFill/>
        </p:spPr>
        <p:txBody>
          <a:bodyPr wrap="square" lIns="251999" tIns="0" rtlCol="0">
            <a:noAutofit/>
          </a:bodyPr>
          <a:lstStyle/>
          <a:p>
            <a:r>
              <a:rPr lang="sv-SE" sz="1000">
                <a:solidFill>
                  <a:schemeClr val="bg1"/>
                </a:solidFill>
                <a:highlight>
                  <a:srgbClr val="3C8C86"/>
                </a:highlight>
              </a:rPr>
              <a:t>Har minst hört talas om samhällsomställningen</a:t>
            </a:r>
          </a:p>
        </p:txBody>
      </p:sp>
      <p:sp>
        <p:nvSpPr>
          <p:cNvPr id="9" name="shpBase">
            <a:extLst>
              <a:ext uri="{FF2B5EF4-FFF2-40B4-BE49-F238E27FC236}">
                <a16:creationId xmlns:a16="http://schemas.microsoft.com/office/drawing/2014/main" id="{FCEC01C3-E73D-D394-C8F4-7A18630BB35A}"/>
              </a:ext>
            </a:extLst>
          </p:cNvPr>
          <p:cNvSpPr/>
          <p:nvPr/>
        </p:nvSpPr>
        <p:spPr>
          <a:xfrm>
            <a:off x="-2351" y="4587974"/>
            <a:ext cx="6373860"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a:t>
            </a:r>
            <a:r>
              <a:rPr lang="sv-SE" sz="800">
                <a:solidFill>
                  <a:schemeClr val="bg1">
                    <a:lumMod val="50000"/>
                  </a:schemeClr>
                </a:solidFill>
              </a:rPr>
              <a:t>Har minst hört talas om samhällsomställningen 2024</a:t>
            </a:r>
            <a:r>
              <a:rPr lang="sv-SE" sz="800">
                <a:solidFill>
                  <a:schemeClr val="bg1">
                    <a:lumMod val="50000"/>
                  </a:schemeClr>
                </a:solidFill>
                <a:latin typeface="Calibri" charset="0"/>
                <a:ea typeface="Calibri" charset="0"/>
                <a:cs typeface="Calibri" charset="0"/>
              </a:rPr>
              <a:t> </a:t>
            </a:r>
            <a:r>
              <a:rPr lang="sv-SE" sz="800">
                <a:solidFill>
                  <a:srgbClr val="7F7F7F"/>
                </a:solidFill>
                <a:latin typeface="Calibri" charset="0"/>
                <a:ea typeface="Calibri" charset="0"/>
                <a:cs typeface="Calibri" charset="0"/>
              </a:rPr>
              <a:t>(n=387), 2023 (n=433)</a:t>
            </a:r>
            <a:endParaRPr lang="en-US" sz="800">
              <a:solidFill>
                <a:srgbClr val="7F7F7F"/>
              </a:solidFill>
              <a:latin typeface="Calibri" charset="0"/>
              <a:ea typeface="Calibri" charset="0"/>
              <a:cs typeface="Calibri" charset="0"/>
            </a:endParaRPr>
          </a:p>
        </p:txBody>
      </p:sp>
      <p:sp>
        <p:nvSpPr>
          <p:cNvPr id="13" name="textruta 12">
            <a:extLst>
              <a:ext uri="{FF2B5EF4-FFF2-40B4-BE49-F238E27FC236}">
                <a16:creationId xmlns:a16="http://schemas.microsoft.com/office/drawing/2014/main" id="{C506741E-6B31-39BB-4FBF-2E536E0548E4}"/>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
        <p:nvSpPr>
          <p:cNvPr id="14" name="textruta 13">
            <a:extLst>
              <a:ext uri="{FF2B5EF4-FFF2-40B4-BE49-F238E27FC236}">
                <a16:creationId xmlns:a16="http://schemas.microsoft.com/office/drawing/2014/main" id="{DDDDDAD3-A2FB-B1F6-61F9-FD17E34AE1B0}"/>
              </a:ext>
            </a:extLst>
          </p:cNvPr>
          <p:cNvSpPr txBox="1"/>
          <p:nvPr/>
        </p:nvSpPr>
        <p:spPr>
          <a:xfrm>
            <a:off x="6506089" y="3962174"/>
            <a:ext cx="2401922" cy="369332"/>
          </a:xfrm>
          <a:prstGeom prst="rect">
            <a:avLst/>
          </a:prstGeom>
          <a:noFill/>
        </p:spPr>
        <p:txBody>
          <a:bodyPr wrap="square" rtlCol="0">
            <a:spAutoFit/>
          </a:bodyPr>
          <a:lstStyle/>
          <a:p>
            <a:r>
              <a:rPr lang="sv-SE" sz="900"/>
              <a:t>(Siffror inom parentes är resultat från 2023 nollmätning.)</a:t>
            </a:r>
          </a:p>
        </p:txBody>
      </p:sp>
      <p:sp>
        <p:nvSpPr>
          <p:cNvPr id="17" name="Rektangel 16">
            <a:extLst>
              <a:ext uri="{FF2B5EF4-FFF2-40B4-BE49-F238E27FC236}">
                <a16:creationId xmlns:a16="http://schemas.microsoft.com/office/drawing/2014/main" id="{B2F88F50-4DE3-9112-FCDC-DE7731657387}"/>
              </a:ext>
            </a:extLst>
          </p:cNvPr>
          <p:cNvSpPr/>
          <p:nvPr/>
        </p:nvSpPr>
        <p:spPr>
          <a:xfrm>
            <a:off x="6571473" y="2646219"/>
            <a:ext cx="2213641" cy="121891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1050" b="1"/>
              <a:t>Mycket + Ganska stor förtroende: </a:t>
            </a:r>
            <a:r>
              <a:rPr lang="sv-SE" sz="1050"/>
              <a:t>Stad: 43% (40%)/ Landsbygd: 35% (26%)</a:t>
            </a:r>
          </a:p>
          <a:p>
            <a:endParaRPr lang="sv-SE" sz="1050"/>
          </a:p>
          <a:p>
            <a:r>
              <a:rPr lang="sv-SE" sz="1050" b="1"/>
              <a:t>Ganska + Mycket litet förtroende: </a:t>
            </a:r>
            <a:r>
              <a:rPr lang="sv-SE" sz="1050"/>
              <a:t>Stad: 28% (25%)/ Landsbygd: 17% (32%)</a:t>
            </a:r>
          </a:p>
        </p:txBody>
      </p:sp>
    </p:spTree>
    <p:extLst>
      <p:ext uri="{BB962C8B-B14F-4D97-AF65-F5344CB8AC3E}">
        <p14:creationId xmlns:p14="http://schemas.microsoft.com/office/powerpoint/2010/main" val="3515413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1606252191"/>
              </p:ext>
            </p:extLst>
          </p:nvPr>
        </p:nvGraphicFramePr>
        <p:xfrm>
          <a:off x="251223" y="1857674"/>
          <a:ext cx="5265088" cy="3000078"/>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877607"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Nära sju av tio vet vad de kan göra för att bidra till den gröna omställningen</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3218153" y="1263600"/>
            <a:ext cx="2951393" cy="579080"/>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Vet du som Luleåbo vad du kan göra för att bidra till den gröna omställningen som till exempel att göra olika hållbara val i din vardag?</a:t>
            </a:r>
            <a:endParaRPr lang="en-US" sz="900" b="0">
              <a:solidFill>
                <a:srgbClr val="414141"/>
              </a:solidFill>
              <a:latin typeface="Calibri Regular"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2274886266"/>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6" name="Höger klammerparentes 12">
            <a:extLst>
              <a:ext uri="{FF2B5EF4-FFF2-40B4-BE49-F238E27FC236}">
                <a16:creationId xmlns:a16="http://schemas.microsoft.com/office/drawing/2014/main" id="{F90A71BD-653A-3862-BE0D-CEB9FA35779E}"/>
              </a:ext>
            </a:extLst>
          </p:cNvPr>
          <p:cNvSpPr/>
          <p:nvPr/>
        </p:nvSpPr>
        <p:spPr>
          <a:xfrm>
            <a:off x="3845965" y="2119869"/>
            <a:ext cx="206489" cy="1066676"/>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47" name="Oval 19">
            <a:extLst>
              <a:ext uri="{FF2B5EF4-FFF2-40B4-BE49-F238E27FC236}">
                <a16:creationId xmlns:a16="http://schemas.microsoft.com/office/drawing/2014/main" id="{8F90A812-4563-269E-6D56-62977F57F6A0}"/>
              </a:ext>
            </a:extLst>
          </p:cNvPr>
          <p:cNvSpPr/>
          <p:nvPr/>
        </p:nvSpPr>
        <p:spPr>
          <a:xfrm>
            <a:off x="3706098" y="2367328"/>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69</a:t>
            </a:r>
            <a:r>
              <a:rPr kumimoji="0" lang="sv-SE" sz="1400" b="1" i="0" u="none" strike="noStrike" kern="1200" cap="none" spc="0" normalizeH="0" baseline="0" noProof="0">
                <a:ln>
                  <a:noFill/>
                </a:ln>
                <a:solidFill>
                  <a:schemeClr val="bg1"/>
                </a:solidFill>
                <a:effectLst/>
                <a:uLnTx/>
                <a:uFillTx/>
                <a:latin typeface="Calibri"/>
                <a:ea typeface="+mn-ea"/>
                <a:cs typeface="+mn-cs"/>
              </a:rPr>
              <a:t>%</a:t>
            </a:r>
          </a:p>
        </p:txBody>
      </p:sp>
      <p:graphicFrame>
        <p:nvGraphicFramePr>
          <p:cNvPr id="48" name="Tabell 4">
            <a:extLst>
              <a:ext uri="{FF2B5EF4-FFF2-40B4-BE49-F238E27FC236}">
                <a16:creationId xmlns:a16="http://schemas.microsoft.com/office/drawing/2014/main" id="{66E8750A-D223-BD7C-1684-44156C130770}"/>
              </a:ext>
            </a:extLst>
          </p:cNvPr>
          <p:cNvGraphicFramePr>
            <a:graphicFrameLocks noGrp="1"/>
          </p:cNvGraphicFramePr>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1997264"/>
          </a:xfrm>
          <a:prstGeom prst="rect">
            <a:avLst/>
          </a:prstGeom>
        </p:spPr>
        <p:txBody>
          <a:bodyPr wrap="square" lIns="180000" tIns="108000" rIns="251999">
            <a:spAutoFit/>
          </a:bodyPr>
          <a:lstStyle/>
          <a:p>
            <a:pPr lvl="0">
              <a:spcBef>
                <a:spcPct val="20000"/>
              </a:spcBef>
              <a:defRPr/>
            </a:pPr>
            <a:r>
              <a:rPr lang="sv-SE" sz="1050" b="1">
                <a:solidFill>
                  <a:srgbClr val="303030"/>
                </a:solidFill>
                <a:cs typeface="Times New Roman" panose="02020603050405020304" pitchFamily="18" charset="0"/>
              </a:rPr>
              <a:t>Netto: Vet mycket/ganska väl (69%)</a:t>
            </a:r>
          </a:p>
          <a:p>
            <a:pPr marL="228600" indent="-228600">
              <a:spcBef>
                <a:spcPct val="20000"/>
              </a:spcBef>
              <a:buFont typeface="+mj-lt"/>
              <a:buChar char="•"/>
              <a:defRPr/>
            </a:pPr>
            <a:r>
              <a:rPr lang="sv-SE" sz="1050">
                <a:solidFill>
                  <a:srgbClr val="303030"/>
                </a:solidFill>
                <a:cs typeface="Times New Roman" panose="02020603050405020304" pitchFamily="18" charset="0"/>
              </a:rPr>
              <a:t>Ålder: 50-84 år (76%)</a:t>
            </a:r>
          </a:p>
          <a:p>
            <a:pPr marL="228600" indent="-228600">
              <a:spcBef>
                <a:spcPct val="20000"/>
              </a:spcBef>
              <a:buFont typeface="+mj-lt"/>
              <a:buChar char="•"/>
              <a:defRPr/>
            </a:pPr>
            <a:r>
              <a:rPr lang="sv-SE" sz="1050">
                <a:solidFill>
                  <a:srgbClr val="303030"/>
                </a:solidFill>
                <a:cs typeface="Times New Roman" panose="02020603050405020304" pitchFamily="18" charset="0"/>
              </a:rPr>
              <a:t>Hushållsinkomst: 300k-499k (78%)</a:t>
            </a:r>
          </a:p>
          <a:p>
            <a:pPr marL="228600" indent="-228600">
              <a:spcBef>
                <a:spcPct val="20000"/>
              </a:spcBef>
              <a:buFont typeface="+mj-lt"/>
              <a:buChar char="•"/>
              <a:defRPr/>
            </a:pPr>
            <a:r>
              <a:rPr lang="sv-SE" sz="1050">
                <a:solidFill>
                  <a:srgbClr val="303030"/>
                </a:solidFill>
                <a:cs typeface="Times New Roman" panose="02020603050405020304" pitchFamily="18" charset="0"/>
              </a:rPr>
              <a:t>Känner till samhällsomställningen ganska väl (78%)</a:t>
            </a:r>
          </a:p>
          <a:p>
            <a:pPr marL="228600" indent="-228600">
              <a:spcBef>
                <a:spcPct val="20000"/>
              </a:spcBef>
              <a:buFont typeface="+mj-lt"/>
              <a:buChar char="•"/>
              <a:defRPr/>
            </a:pPr>
            <a:r>
              <a:rPr lang="sv-SE" sz="1050">
                <a:solidFill>
                  <a:srgbClr val="303030"/>
                </a:solidFill>
                <a:cs typeface="Times New Roman" panose="02020603050405020304" pitchFamily="18" charset="0"/>
              </a:rPr>
              <a:t>Netto: Djup kännedom om samhällsomställningen (76%)</a:t>
            </a:r>
          </a:p>
          <a:p>
            <a:pPr lvl="0">
              <a:spcBef>
                <a:spcPct val="20000"/>
              </a:spcBef>
              <a:defRPr/>
            </a:pPr>
            <a:endParaRPr lang="sv-SE" sz="1050" b="1">
              <a:solidFill>
                <a:srgbClr val="303030"/>
              </a:solidFill>
              <a:cs typeface="Times New Roman" panose="02020603050405020304" pitchFamily="18" charset="0"/>
            </a:endParaRPr>
          </a:p>
          <a:p>
            <a:pPr lvl="0">
              <a:spcBef>
                <a:spcPct val="20000"/>
              </a:spcBef>
              <a:defRPr/>
            </a:pPr>
            <a:r>
              <a:rPr lang="sv-SE" sz="1050" b="1">
                <a:solidFill>
                  <a:srgbClr val="303030"/>
                </a:solidFill>
                <a:cs typeface="Times New Roman" panose="02020603050405020304" pitchFamily="18" charset="0"/>
              </a:rPr>
              <a:t>Netto: Vet inte alls/lite (31%)</a:t>
            </a:r>
          </a:p>
          <a:p>
            <a:pPr marL="228600" indent="-228600">
              <a:spcBef>
                <a:spcPct val="20000"/>
              </a:spcBef>
              <a:buFont typeface="+mj-lt"/>
              <a:buChar char="•"/>
              <a:defRPr/>
            </a:pPr>
            <a:r>
              <a:rPr lang="sv-SE" sz="1050">
                <a:solidFill>
                  <a:srgbClr val="303030"/>
                </a:solidFill>
                <a:cs typeface="Times New Roman" panose="02020603050405020304" pitchFamily="18" charset="0"/>
              </a:rPr>
              <a:t>Ålder: 18-49 år (38%)</a:t>
            </a:r>
          </a:p>
        </p:txBody>
      </p:sp>
      <p:sp>
        <p:nvSpPr>
          <p:cNvPr id="2" name="Höger klammerparentes 12">
            <a:extLst>
              <a:ext uri="{FF2B5EF4-FFF2-40B4-BE49-F238E27FC236}">
                <a16:creationId xmlns:a16="http://schemas.microsoft.com/office/drawing/2014/main" id="{A978E2F4-C43D-1EB8-650F-E61566C7D936}"/>
              </a:ext>
            </a:extLst>
          </p:cNvPr>
          <p:cNvSpPr/>
          <p:nvPr/>
        </p:nvSpPr>
        <p:spPr>
          <a:xfrm>
            <a:off x="2714775" y="3491345"/>
            <a:ext cx="196869" cy="1087105"/>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3" name="Oval 19">
            <a:extLst>
              <a:ext uri="{FF2B5EF4-FFF2-40B4-BE49-F238E27FC236}">
                <a16:creationId xmlns:a16="http://schemas.microsoft.com/office/drawing/2014/main" id="{06FCB650-BD3A-2F60-6621-C596D3D18289}"/>
              </a:ext>
            </a:extLst>
          </p:cNvPr>
          <p:cNvSpPr/>
          <p:nvPr/>
        </p:nvSpPr>
        <p:spPr>
          <a:xfrm>
            <a:off x="2574907" y="3831481"/>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31</a:t>
            </a:r>
            <a:r>
              <a:rPr kumimoji="0" lang="sv-SE" sz="1400" b="1" i="0" u="none" strike="noStrike" kern="1200" cap="none" spc="0" normalizeH="0" baseline="0" noProof="0">
                <a:ln>
                  <a:noFill/>
                </a:ln>
                <a:solidFill>
                  <a:schemeClr val="bg1"/>
                </a:solidFill>
                <a:effectLst/>
                <a:uLnTx/>
                <a:uFillTx/>
                <a:latin typeface="Calibri"/>
                <a:ea typeface="+mn-ea"/>
                <a:cs typeface="+mn-cs"/>
              </a:rPr>
              <a:t>%</a:t>
            </a:r>
          </a:p>
        </p:txBody>
      </p:sp>
      <p:sp>
        <p:nvSpPr>
          <p:cNvPr id="5" name="textruta 4">
            <a:extLst>
              <a:ext uri="{FF2B5EF4-FFF2-40B4-BE49-F238E27FC236}">
                <a16:creationId xmlns:a16="http://schemas.microsoft.com/office/drawing/2014/main" id="{59C3A9D4-A094-8945-618B-6C66786F1E3F}"/>
              </a:ext>
            </a:extLst>
          </p:cNvPr>
          <p:cNvSpPr txBox="1"/>
          <p:nvPr/>
        </p:nvSpPr>
        <p:spPr>
          <a:xfrm>
            <a:off x="-2352" y="182564"/>
            <a:ext cx="5297683" cy="165454"/>
          </a:xfrm>
          <a:prstGeom prst="rect">
            <a:avLst/>
          </a:prstGeom>
          <a:noFill/>
        </p:spPr>
        <p:txBody>
          <a:bodyPr wrap="square" lIns="251999" tIns="0" rtlCol="0">
            <a:noAutofit/>
          </a:bodyPr>
          <a:lstStyle/>
          <a:p>
            <a:r>
              <a:rPr lang="sv-SE" sz="1000">
                <a:solidFill>
                  <a:schemeClr val="bg1"/>
                </a:solidFill>
                <a:highlight>
                  <a:srgbClr val="3C8C86"/>
                </a:highlight>
              </a:rPr>
              <a:t>Har minst hört talas om samhällsomställningen</a:t>
            </a:r>
          </a:p>
        </p:txBody>
      </p:sp>
      <p:sp>
        <p:nvSpPr>
          <p:cNvPr id="9" name="shpBase">
            <a:extLst>
              <a:ext uri="{FF2B5EF4-FFF2-40B4-BE49-F238E27FC236}">
                <a16:creationId xmlns:a16="http://schemas.microsoft.com/office/drawing/2014/main" id="{6134C0FF-BF2C-91CA-80FC-1E45D05A1017}"/>
              </a:ext>
            </a:extLst>
          </p:cNvPr>
          <p:cNvSpPr/>
          <p:nvPr/>
        </p:nvSpPr>
        <p:spPr>
          <a:xfrm>
            <a:off x="-2351" y="4587974"/>
            <a:ext cx="6373860"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a:t>
            </a:r>
            <a:r>
              <a:rPr lang="sv-SE" sz="800">
                <a:solidFill>
                  <a:schemeClr val="bg1">
                    <a:lumMod val="50000"/>
                  </a:schemeClr>
                </a:solidFill>
              </a:rPr>
              <a:t>Har minst hört talas om samhällsomställningen</a:t>
            </a:r>
            <a:r>
              <a:rPr lang="sv-SE" sz="800">
                <a:solidFill>
                  <a:schemeClr val="bg1">
                    <a:lumMod val="50000"/>
                  </a:schemeClr>
                </a:solidFill>
                <a:latin typeface="Calibri" charset="0"/>
                <a:ea typeface="Calibri" charset="0"/>
                <a:cs typeface="Calibri" charset="0"/>
              </a:rPr>
              <a:t> </a:t>
            </a:r>
            <a:r>
              <a:rPr lang="sv-SE" sz="800">
                <a:solidFill>
                  <a:srgbClr val="7F7F7F"/>
                </a:solidFill>
                <a:latin typeface="Calibri" charset="0"/>
                <a:ea typeface="Calibri" charset="0"/>
                <a:cs typeface="Calibri" charset="0"/>
              </a:rPr>
              <a:t>(n=387)</a:t>
            </a:r>
            <a:endParaRPr lang="en-US" sz="800">
              <a:solidFill>
                <a:srgbClr val="7F7F7F"/>
              </a:solidFill>
              <a:latin typeface="Calibri" charset="0"/>
              <a:ea typeface="Calibri" charset="0"/>
              <a:cs typeface="Calibri" charset="0"/>
            </a:endParaRPr>
          </a:p>
        </p:txBody>
      </p:sp>
      <p:sp>
        <p:nvSpPr>
          <p:cNvPr id="13" name="textruta 12">
            <a:extLst>
              <a:ext uri="{FF2B5EF4-FFF2-40B4-BE49-F238E27FC236}">
                <a16:creationId xmlns:a16="http://schemas.microsoft.com/office/drawing/2014/main" id="{7575E60A-FA37-AC24-9C84-D1E575F99E2A}"/>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
        <p:nvSpPr>
          <p:cNvPr id="17" name="Rektangel 16">
            <a:extLst>
              <a:ext uri="{FF2B5EF4-FFF2-40B4-BE49-F238E27FC236}">
                <a16:creationId xmlns:a16="http://schemas.microsoft.com/office/drawing/2014/main" id="{C7F6C1C0-35A2-B67F-460B-94ABAAD2D891}"/>
              </a:ext>
            </a:extLst>
          </p:cNvPr>
          <p:cNvSpPr/>
          <p:nvPr/>
        </p:nvSpPr>
        <p:spPr>
          <a:xfrm>
            <a:off x="6587921" y="3291221"/>
            <a:ext cx="2213641" cy="94611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1050" b="1"/>
              <a:t>Netto: Vet mycket/ganska väl: </a:t>
            </a:r>
            <a:r>
              <a:rPr lang="sv-SE" sz="1050"/>
              <a:t>Stad: 70%/ Landsbygd: 63%</a:t>
            </a:r>
          </a:p>
          <a:p>
            <a:endParaRPr lang="sv-SE" sz="1050"/>
          </a:p>
          <a:p>
            <a:r>
              <a:rPr lang="sv-SE" sz="1050" b="1"/>
              <a:t>Netto: Vet inte alls/lite: </a:t>
            </a:r>
            <a:r>
              <a:rPr lang="sv-SE" sz="1050"/>
              <a:t>Stad: 30%/ Landsbygd: 37%</a:t>
            </a:r>
          </a:p>
        </p:txBody>
      </p:sp>
    </p:spTree>
    <p:extLst>
      <p:ext uri="{BB962C8B-B14F-4D97-AF65-F5344CB8AC3E}">
        <p14:creationId xmlns:p14="http://schemas.microsoft.com/office/powerpoint/2010/main" val="260234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1709437056"/>
              </p:ext>
            </p:extLst>
          </p:nvPr>
        </p:nvGraphicFramePr>
        <p:xfrm>
          <a:off x="251223" y="1857674"/>
          <a:ext cx="5823280" cy="3000078"/>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6373860"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Drygt tre av tio tycker kommunikationen/</a:t>
            </a:r>
            <a:br>
              <a:rPr lang="sv-SE" sz="2200">
                <a:solidFill>
                  <a:srgbClr val="414141"/>
                </a:solidFill>
                <a:latin typeface="Calibri" charset="0"/>
                <a:cs typeface="Calibri" charset="0"/>
              </a:rPr>
            </a:br>
            <a:r>
              <a:rPr lang="sv-SE" sz="2200">
                <a:solidFill>
                  <a:srgbClr val="414141"/>
                </a:solidFill>
                <a:latin typeface="Calibri" charset="0"/>
                <a:cs typeface="Calibri" charset="0"/>
              </a:rPr>
              <a:t>informationen fungerat bra gällande samhällsomställningen</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3030249" y="1263600"/>
            <a:ext cx="3139297" cy="440581"/>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Hur tycker du kommunikationen/informationen fungerat gällande samhällsomställningen?</a:t>
            </a:r>
            <a:endParaRPr lang="en-US" sz="900" b="0">
              <a:solidFill>
                <a:srgbClr val="414141"/>
              </a:solidFill>
              <a:latin typeface="Calibri Regular" charset="0"/>
            </a:endParaRPr>
          </a:p>
        </p:txBody>
      </p:sp>
      <p:sp>
        <p:nvSpPr>
          <p:cNvPr id="19" name="shpBase">
            <a:extLst>
              <a:ext uri="{FF2B5EF4-FFF2-40B4-BE49-F238E27FC236}">
                <a16:creationId xmlns:a16="http://schemas.microsoft.com/office/drawing/2014/main" id="{3F8013F2-4414-17B6-7F01-4E7A01CAF60D}"/>
              </a:ext>
            </a:extLst>
          </p:cNvPr>
          <p:cNvSpPr/>
          <p:nvPr/>
        </p:nvSpPr>
        <p:spPr>
          <a:xfrm>
            <a:off x="754705" y="4587974"/>
            <a:ext cx="5571021"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Totalt (n=395), 2023 (n=450)</a:t>
            </a:r>
            <a:endParaRPr lang="en-US" sz="800">
              <a:solidFill>
                <a:srgbClr val="7F7F7F"/>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2999865491"/>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6" name="Höger klammerparentes 12">
            <a:extLst>
              <a:ext uri="{FF2B5EF4-FFF2-40B4-BE49-F238E27FC236}">
                <a16:creationId xmlns:a16="http://schemas.microsoft.com/office/drawing/2014/main" id="{F90A71BD-653A-3862-BE0D-CEB9FA35779E}"/>
              </a:ext>
            </a:extLst>
          </p:cNvPr>
          <p:cNvSpPr/>
          <p:nvPr/>
        </p:nvSpPr>
        <p:spPr>
          <a:xfrm>
            <a:off x="3116115" y="1994743"/>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47" name="Oval 19">
            <a:extLst>
              <a:ext uri="{FF2B5EF4-FFF2-40B4-BE49-F238E27FC236}">
                <a16:creationId xmlns:a16="http://schemas.microsoft.com/office/drawing/2014/main" id="{8F90A812-4563-269E-6D56-62977F57F6A0}"/>
              </a:ext>
            </a:extLst>
          </p:cNvPr>
          <p:cNvSpPr/>
          <p:nvPr/>
        </p:nvSpPr>
        <p:spPr>
          <a:xfrm>
            <a:off x="2976247" y="2118140"/>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31</a:t>
            </a:r>
            <a:r>
              <a:rPr kumimoji="0" lang="sv-SE" sz="1400" b="1" i="0" u="none" strike="noStrike" kern="1200" cap="none" spc="0" normalizeH="0" baseline="0" noProof="0">
                <a:ln>
                  <a:noFill/>
                </a:ln>
                <a:solidFill>
                  <a:schemeClr val="bg1"/>
                </a:solidFill>
                <a:effectLst/>
                <a:uLnTx/>
                <a:uFillTx/>
                <a:latin typeface="Calibri"/>
                <a:ea typeface="+mn-ea"/>
                <a:cs typeface="+mn-cs"/>
              </a:rPr>
              <a:t>%</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100" b="1">
                <a:solidFill>
                  <a:schemeClr val="bg1"/>
                </a:solidFill>
                <a:latin typeface="Calibri"/>
              </a:rPr>
              <a:t>(29%)</a:t>
            </a:r>
            <a:endParaRPr kumimoji="0" lang="sv-SE" sz="1100" b="1" i="0" u="none" strike="noStrike" kern="1200" cap="none" spc="0" normalizeH="0" baseline="0" noProof="0">
              <a:ln>
                <a:noFill/>
              </a:ln>
              <a:solidFill>
                <a:schemeClr val="bg1"/>
              </a:solidFill>
              <a:effectLst/>
              <a:uLnTx/>
              <a:uFillTx/>
              <a:latin typeface="Calibri"/>
              <a:ea typeface="+mn-ea"/>
              <a:cs typeface="+mn-cs"/>
            </a:endParaRPr>
          </a:p>
        </p:txBody>
      </p:sp>
      <p:graphicFrame>
        <p:nvGraphicFramePr>
          <p:cNvPr id="48" name="Tabell 4">
            <a:extLst>
              <a:ext uri="{FF2B5EF4-FFF2-40B4-BE49-F238E27FC236}">
                <a16:creationId xmlns:a16="http://schemas.microsoft.com/office/drawing/2014/main" id="{66E8750A-D223-BD7C-1684-44156C130770}"/>
              </a:ext>
            </a:extLst>
          </p:cNvPr>
          <p:cNvGraphicFramePr>
            <a:graphicFrameLocks noGrp="1"/>
          </p:cNvGraphicFramePr>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2066514"/>
          </a:xfrm>
          <a:prstGeom prst="rect">
            <a:avLst/>
          </a:prstGeom>
        </p:spPr>
        <p:txBody>
          <a:bodyPr wrap="square" lIns="180000" tIns="108000" rIns="251999">
            <a:spAutoFit/>
          </a:bodyPr>
          <a:lstStyle/>
          <a:p>
            <a:pPr lvl="0">
              <a:spcBef>
                <a:spcPct val="20000"/>
              </a:spcBef>
              <a:defRPr/>
            </a:pPr>
            <a:r>
              <a:rPr lang="sv-SE" sz="900" b="1">
                <a:solidFill>
                  <a:srgbClr val="303030"/>
                </a:solidFill>
                <a:cs typeface="Times New Roman" panose="02020603050405020304" pitchFamily="18" charset="0"/>
              </a:rPr>
              <a:t>Mycket + ganska bra (31%)</a:t>
            </a:r>
          </a:p>
          <a:p>
            <a:pPr marL="228600" indent="-228600">
              <a:spcBef>
                <a:spcPct val="20000"/>
              </a:spcBef>
              <a:buFont typeface="+mj-lt"/>
              <a:buChar char="•"/>
              <a:defRPr/>
            </a:pPr>
            <a:r>
              <a:rPr lang="sv-SE" sz="900">
                <a:solidFill>
                  <a:srgbClr val="303030"/>
                </a:solidFill>
                <a:cs typeface="Times New Roman" panose="02020603050405020304" pitchFamily="18" charset="0"/>
              </a:rPr>
              <a:t>Ålder: 50-84 år (38%)</a:t>
            </a:r>
          </a:p>
          <a:p>
            <a:pPr marL="228600" indent="-228600">
              <a:spcBef>
                <a:spcPct val="20000"/>
              </a:spcBef>
              <a:buFont typeface="+mj-lt"/>
              <a:buChar char="•"/>
              <a:defRPr/>
            </a:pPr>
            <a:r>
              <a:rPr lang="sv-SE" sz="900">
                <a:solidFill>
                  <a:srgbClr val="303030"/>
                </a:solidFill>
                <a:cs typeface="Times New Roman" panose="02020603050405020304" pitchFamily="18" charset="0"/>
              </a:rPr>
              <a:t>Känner till samhällsomställningen ganska väl (39%)</a:t>
            </a:r>
          </a:p>
          <a:p>
            <a:pPr marL="228600" indent="-228600">
              <a:spcBef>
                <a:spcPct val="20000"/>
              </a:spcBef>
              <a:buFont typeface="+mj-lt"/>
              <a:buChar char="•"/>
              <a:defRPr/>
            </a:pPr>
            <a:r>
              <a:rPr lang="sv-SE" sz="900">
                <a:solidFill>
                  <a:srgbClr val="303030"/>
                </a:solidFill>
                <a:cs typeface="Times New Roman" panose="02020603050405020304" pitchFamily="18" charset="0"/>
              </a:rPr>
              <a:t>Netto: Djup kännedom om samhällsomställningen (41%)</a:t>
            </a:r>
          </a:p>
          <a:p>
            <a:pPr marL="228600" indent="-228600">
              <a:spcBef>
                <a:spcPct val="20000"/>
              </a:spcBef>
              <a:buFont typeface="+mj-lt"/>
              <a:buChar char="•"/>
              <a:defRPr/>
            </a:pPr>
            <a:r>
              <a:rPr lang="sv-SE" sz="900">
                <a:solidFill>
                  <a:srgbClr val="303030"/>
                </a:solidFill>
                <a:cs typeface="Times New Roman" panose="02020603050405020304" pitchFamily="18" charset="0"/>
              </a:rPr>
              <a:t>Positiv till samhällsomställningen i Luleå (39%)</a:t>
            </a:r>
          </a:p>
          <a:p>
            <a:pPr lvl="0">
              <a:spcBef>
                <a:spcPct val="20000"/>
              </a:spcBef>
              <a:defRPr/>
            </a:pPr>
            <a:endParaRPr lang="sv-SE" sz="900" b="1">
              <a:solidFill>
                <a:srgbClr val="303030"/>
              </a:solidFill>
              <a:cs typeface="Times New Roman" panose="02020603050405020304" pitchFamily="18" charset="0"/>
            </a:endParaRPr>
          </a:p>
          <a:p>
            <a:pPr lvl="0">
              <a:spcBef>
                <a:spcPct val="20000"/>
              </a:spcBef>
              <a:defRPr/>
            </a:pPr>
            <a:r>
              <a:rPr lang="sv-SE" sz="900" b="1">
                <a:solidFill>
                  <a:srgbClr val="303030"/>
                </a:solidFill>
                <a:cs typeface="Times New Roman" panose="02020603050405020304" pitchFamily="18" charset="0"/>
              </a:rPr>
              <a:t>Ganska + mycket dåligt (29%)</a:t>
            </a:r>
          </a:p>
          <a:p>
            <a:pPr marL="228600" indent="-228600">
              <a:spcBef>
                <a:spcPct val="20000"/>
              </a:spcBef>
              <a:buFont typeface="+mj-lt"/>
              <a:buChar char="•"/>
              <a:defRPr/>
            </a:pPr>
            <a:r>
              <a:rPr lang="sv-SE" sz="900">
                <a:solidFill>
                  <a:srgbClr val="303030"/>
                </a:solidFill>
                <a:cs typeface="Times New Roman" panose="02020603050405020304" pitchFamily="18" charset="0"/>
              </a:rPr>
              <a:t>Ålder: 18-49 år (37%)</a:t>
            </a:r>
          </a:p>
          <a:p>
            <a:pPr lvl="0">
              <a:spcBef>
                <a:spcPct val="20000"/>
              </a:spcBef>
              <a:defRPr/>
            </a:pPr>
            <a:endParaRPr lang="sv-SE" sz="1050" b="1">
              <a:solidFill>
                <a:srgbClr val="303030"/>
              </a:solidFill>
              <a:cs typeface="Times New Roman" panose="02020603050405020304" pitchFamily="18" charset="0"/>
            </a:endParaRPr>
          </a:p>
        </p:txBody>
      </p:sp>
      <p:sp>
        <p:nvSpPr>
          <p:cNvPr id="2" name="Höger klammerparentes 12">
            <a:extLst>
              <a:ext uri="{FF2B5EF4-FFF2-40B4-BE49-F238E27FC236}">
                <a16:creationId xmlns:a16="http://schemas.microsoft.com/office/drawing/2014/main" id="{7D602933-09C4-BC5C-C0C5-B81A7EADAF0C}"/>
              </a:ext>
            </a:extLst>
          </p:cNvPr>
          <p:cNvSpPr/>
          <p:nvPr/>
        </p:nvSpPr>
        <p:spPr>
          <a:xfrm>
            <a:off x="3030249" y="3461626"/>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3" name="Oval 19">
            <a:extLst>
              <a:ext uri="{FF2B5EF4-FFF2-40B4-BE49-F238E27FC236}">
                <a16:creationId xmlns:a16="http://schemas.microsoft.com/office/drawing/2014/main" id="{26B2EF87-6639-7C8B-EE59-C96BF559307C}"/>
              </a:ext>
            </a:extLst>
          </p:cNvPr>
          <p:cNvSpPr/>
          <p:nvPr/>
        </p:nvSpPr>
        <p:spPr>
          <a:xfrm>
            <a:off x="2890381" y="3585023"/>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29</a:t>
            </a:r>
            <a:r>
              <a:rPr kumimoji="0" lang="sv-SE" sz="1400" b="1" i="0" u="none" strike="noStrike" kern="1200" cap="none" spc="0" normalizeH="0" baseline="0" noProof="0">
                <a:ln>
                  <a:noFill/>
                </a:ln>
                <a:solidFill>
                  <a:schemeClr val="bg1"/>
                </a:solidFill>
                <a:effectLst/>
                <a:uLnTx/>
                <a:uFillTx/>
                <a:latin typeface="Calibri"/>
                <a:ea typeface="+mn-ea"/>
                <a:cs typeface="+mn-cs"/>
              </a:rPr>
              <a:t>%</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100" b="1">
                <a:solidFill>
                  <a:schemeClr val="bg1"/>
                </a:solidFill>
                <a:latin typeface="Calibri"/>
              </a:rPr>
              <a:t>(28%)</a:t>
            </a:r>
            <a:endParaRPr kumimoji="0" lang="sv-SE" sz="1100" b="1" i="0" u="none" strike="noStrike" kern="1200" cap="none" spc="0" normalizeH="0" baseline="0" noProof="0">
              <a:ln>
                <a:noFill/>
              </a:ln>
              <a:solidFill>
                <a:schemeClr val="bg1"/>
              </a:solidFill>
              <a:effectLst/>
              <a:uLnTx/>
              <a:uFillTx/>
              <a:latin typeface="Calibri"/>
              <a:ea typeface="+mn-ea"/>
              <a:cs typeface="+mn-cs"/>
            </a:endParaRPr>
          </a:p>
        </p:txBody>
      </p:sp>
      <p:sp>
        <p:nvSpPr>
          <p:cNvPr id="8" name="textruta 7">
            <a:extLst>
              <a:ext uri="{FF2B5EF4-FFF2-40B4-BE49-F238E27FC236}">
                <a16:creationId xmlns:a16="http://schemas.microsoft.com/office/drawing/2014/main" id="{8CE06D17-250D-E00F-B319-29B160C5966D}"/>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
        <p:nvSpPr>
          <p:cNvPr id="9" name="textruta 8">
            <a:extLst>
              <a:ext uri="{FF2B5EF4-FFF2-40B4-BE49-F238E27FC236}">
                <a16:creationId xmlns:a16="http://schemas.microsoft.com/office/drawing/2014/main" id="{6EB775F3-9653-D6F1-1548-7217F50A92EE}"/>
              </a:ext>
            </a:extLst>
          </p:cNvPr>
          <p:cNvSpPr txBox="1"/>
          <p:nvPr/>
        </p:nvSpPr>
        <p:spPr>
          <a:xfrm>
            <a:off x="6506089" y="4052229"/>
            <a:ext cx="2401922" cy="369332"/>
          </a:xfrm>
          <a:prstGeom prst="rect">
            <a:avLst/>
          </a:prstGeom>
          <a:noFill/>
        </p:spPr>
        <p:txBody>
          <a:bodyPr wrap="square" rtlCol="0">
            <a:spAutoFit/>
          </a:bodyPr>
          <a:lstStyle/>
          <a:p>
            <a:r>
              <a:rPr lang="sv-SE" sz="900"/>
              <a:t>(Siffror inom parentes är resultat från 2023 nollmätning.)</a:t>
            </a:r>
          </a:p>
        </p:txBody>
      </p:sp>
      <p:sp>
        <p:nvSpPr>
          <p:cNvPr id="14" name="Rektangel 13">
            <a:extLst>
              <a:ext uri="{FF2B5EF4-FFF2-40B4-BE49-F238E27FC236}">
                <a16:creationId xmlns:a16="http://schemas.microsoft.com/office/drawing/2014/main" id="{7F63692E-A216-0F93-A2EC-65E086B97434}"/>
              </a:ext>
            </a:extLst>
          </p:cNvPr>
          <p:cNvSpPr/>
          <p:nvPr/>
        </p:nvSpPr>
        <p:spPr>
          <a:xfrm>
            <a:off x="6571473" y="2736274"/>
            <a:ext cx="2213641" cy="121891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1050" b="1"/>
              <a:t>Mycket + Ganska bra: </a:t>
            </a:r>
            <a:r>
              <a:rPr lang="sv-SE" sz="1050"/>
              <a:t>Stad: 31% (30%)/ Landsbygd: 29% (29%)</a:t>
            </a:r>
          </a:p>
          <a:p>
            <a:endParaRPr lang="sv-SE" sz="1050"/>
          </a:p>
          <a:p>
            <a:r>
              <a:rPr lang="sv-SE" sz="1050" b="1"/>
              <a:t>Ganska + Mycket dåligt: </a:t>
            </a:r>
            <a:r>
              <a:rPr lang="sv-SE" sz="1050"/>
              <a:t>Stad: 32% (30%)/ Landsbygd: 12% (20%)</a:t>
            </a:r>
          </a:p>
        </p:txBody>
      </p:sp>
    </p:spTree>
    <p:extLst>
      <p:ext uri="{BB962C8B-B14F-4D97-AF65-F5344CB8AC3E}">
        <p14:creationId xmlns:p14="http://schemas.microsoft.com/office/powerpoint/2010/main" val="245954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3519528518"/>
              </p:ext>
            </p:extLst>
          </p:nvPr>
        </p:nvGraphicFramePr>
        <p:xfrm>
          <a:off x="251223" y="1293399"/>
          <a:ext cx="5186539" cy="3564353"/>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877607"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De flesta har hittills fått information om samhällsomställningen via lokalmedia</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4572000" y="1263599"/>
            <a:ext cx="1597546" cy="745280"/>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Hur har du hittills fått information om samhällsomställningen?</a:t>
            </a:r>
          </a:p>
          <a:p>
            <a:r>
              <a:rPr lang="sv-SE" sz="900">
                <a:solidFill>
                  <a:srgbClr val="414141"/>
                </a:solidFill>
                <a:latin typeface="Calibri Regular" charset="0"/>
              </a:rPr>
              <a:t>Flera svar möjligt</a:t>
            </a:r>
            <a:endParaRPr lang="en-US" sz="900" b="0">
              <a:solidFill>
                <a:srgbClr val="414141"/>
              </a:solidFill>
              <a:latin typeface="Calibri Regular"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677032667"/>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graphicFrame>
        <p:nvGraphicFramePr>
          <p:cNvPr id="48" name="Tabell 4">
            <a:extLst>
              <a:ext uri="{FF2B5EF4-FFF2-40B4-BE49-F238E27FC236}">
                <a16:creationId xmlns:a16="http://schemas.microsoft.com/office/drawing/2014/main" id="{66E8750A-D223-BD7C-1684-44156C130770}"/>
              </a:ext>
            </a:extLst>
          </p:cNvPr>
          <p:cNvGraphicFramePr>
            <a:graphicFrameLocks noGrp="1"/>
          </p:cNvGraphicFramePr>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3096026"/>
          </a:xfrm>
          <a:prstGeom prst="rect">
            <a:avLst/>
          </a:prstGeom>
        </p:spPr>
        <p:txBody>
          <a:bodyPr wrap="square" lIns="180000" tIns="108000" rIns="251999">
            <a:spAutoFit/>
          </a:bodyPr>
          <a:lstStyle/>
          <a:p>
            <a:pPr lvl="0">
              <a:spcBef>
                <a:spcPct val="20000"/>
              </a:spcBef>
              <a:defRPr/>
            </a:pPr>
            <a:r>
              <a:rPr lang="sv-SE" sz="1050" b="1">
                <a:solidFill>
                  <a:srgbClr val="303030"/>
                </a:solidFill>
                <a:cs typeface="Times New Roman" panose="02020603050405020304" pitchFamily="18" charset="0"/>
              </a:rPr>
              <a:t>Via lokalmedia (radio, tv, tidningar, internet) (72%)</a:t>
            </a:r>
          </a:p>
          <a:p>
            <a:pPr marL="228600" indent="-228600">
              <a:spcBef>
                <a:spcPct val="20000"/>
              </a:spcBef>
              <a:buFont typeface="+mj-lt"/>
              <a:buChar char="•"/>
              <a:defRPr/>
            </a:pPr>
            <a:r>
              <a:rPr lang="sv-SE" sz="1050">
                <a:solidFill>
                  <a:srgbClr val="303030"/>
                </a:solidFill>
                <a:cs typeface="Times New Roman" panose="02020603050405020304" pitchFamily="18" charset="0"/>
              </a:rPr>
              <a:t>Ålder: 50-84 år (88%)</a:t>
            </a:r>
          </a:p>
          <a:p>
            <a:pPr marL="228600" indent="-228600">
              <a:spcBef>
                <a:spcPct val="20000"/>
              </a:spcBef>
              <a:buFont typeface="+mj-lt"/>
              <a:buChar char="•"/>
              <a:defRPr/>
            </a:pPr>
            <a:r>
              <a:rPr lang="sv-SE" sz="1050">
                <a:solidFill>
                  <a:srgbClr val="303030"/>
                </a:solidFill>
                <a:cs typeface="Times New Roman" panose="02020603050405020304" pitchFamily="18" charset="0"/>
              </a:rPr>
              <a:t>Känner till samhällsomställningen ganska väl (83%)</a:t>
            </a:r>
          </a:p>
          <a:p>
            <a:pPr marL="228600" indent="-228600">
              <a:spcBef>
                <a:spcPct val="20000"/>
              </a:spcBef>
              <a:buFont typeface="+mj-lt"/>
              <a:buChar char="•"/>
              <a:defRPr/>
            </a:pPr>
            <a:r>
              <a:rPr lang="sv-SE" sz="1050">
                <a:solidFill>
                  <a:srgbClr val="303030"/>
                </a:solidFill>
                <a:cs typeface="Times New Roman" panose="02020603050405020304" pitchFamily="18" charset="0"/>
              </a:rPr>
              <a:t>Netto: Djup kännedom om samhällsomställningen (81%)</a:t>
            </a:r>
          </a:p>
          <a:p>
            <a:pPr lvl="0">
              <a:spcBef>
                <a:spcPct val="20000"/>
              </a:spcBef>
              <a:defRPr/>
            </a:pPr>
            <a:endParaRPr lang="sv-SE" sz="1050" b="1">
              <a:solidFill>
                <a:srgbClr val="303030"/>
              </a:solidFill>
              <a:cs typeface="Times New Roman" panose="02020603050405020304" pitchFamily="18" charset="0"/>
            </a:endParaRPr>
          </a:p>
          <a:p>
            <a:pPr lvl="0">
              <a:spcBef>
                <a:spcPct val="20000"/>
              </a:spcBef>
              <a:defRPr/>
            </a:pPr>
            <a:r>
              <a:rPr lang="sv-SE" sz="1050" b="1">
                <a:solidFill>
                  <a:srgbClr val="303030"/>
                </a:solidFill>
                <a:cs typeface="Times New Roman" panose="02020603050405020304" pitchFamily="18" charset="0"/>
              </a:rPr>
              <a:t>Via sociala medier (40%)</a:t>
            </a:r>
          </a:p>
          <a:p>
            <a:pPr marL="228600" indent="-228600">
              <a:spcBef>
                <a:spcPct val="20000"/>
              </a:spcBef>
              <a:buFont typeface="+mj-lt"/>
              <a:buChar char="•"/>
              <a:defRPr/>
            </a:pPr>
            <a:r>
              <a:rPr lang="sv-SE" sz="1050">
                <a:solidFill>
                  <a:srgbClr val="303030"/>
                </a:solidFill>
                <a:cs typeface="Times New Roman" panose="02020603050405020304" pitchFamily="18" charset="0"/>
              </a:rPr>
              <a:t>Ålder: 18-49 år (50%)</a:t>
            </a:r>
          </a:p>
          <a:p>
            <a:pPr marL="228600" indent="-228600">
              <a:spcBef>
                <a:spcPct val="20000"/>
              </a:spcBef>
              <a:buFont typeface="+mj-lt"/>
              <a:buChar char="•"/>
              <a:defRPr/>
            </a:pPr>
            <a:r>
              <a:rPr lang="sv-SE" sz="1050">
                <a:solidFill>
                  <a:srgbClr val="303030"/>
                </a:solidFill>
                <a:cs typeface="Times New Roman" panose="02020603050405020304" pitchFamily="18" charset="0"/>
              </a:rPr>
              <a:t>Netto: Djup kännedom om samhällsomställningen (46%)</a:t>
            </a:r>
          </a:p>
          <a:p>
            <a:pPr lvl="0">
              <a:spcBef>
                <a:spcPct val="20000"/>
              </a:spcBef>
              <a:defRPr/>
            </a:pPr>
            <a:endParaRPr lang="sv-SE" sz="1050" b="1">
              <a:solidFill>
                <a:srgbClr val="303030"/>
              </a:solidFill>
              <a:cs typeface="Times New Roman" panose="02020603050405020304" pitchFamily="18" charset="0"/>
            </a:endParaRPr>
          </a:p>
          <a:p>
            <a:pPr lvl="0">
              <a:spcBef>
                <a:spcPct val="20000"/>
              </a:spcBef>
              <a:defRPr/>
            </a:pPr>
            <a:r>
              <a:rPr lang="sv-SE" sz="1050" b="1">
                <a:solidFill>
                  <a:srgbClr val="303030"/>
                </a:solidFill>
                <a:cs typeface="Times New Roman" panose="02020603050405020304" pitchFamily="18" charset="0"/>
              </a:rPr>
              <a:t>Vänner och bekanta (38%)</a:t>
            </a:r>
          </a:p>
          <a:p>
            <a:pPr marL="228600" indent="-228600">
              <a:spcBef>
                <a:spcPct val="20000"/>
              </a:spcBef>
              <a:buFont typeface="+mj-lt"/>
              <a:buChar char="•"/>
              <a:defRPr/>
            </a:pPr>
            <a:r>
              <a:rPr lang="sv-SE" sz="1050">
                <a:solidFill>
                  <a:srgbClr val="303030"/>
                </a:solidFill>
                <a:cs typeface="Times New Roman" panose="02020603050405020304" pitchFamily="18" charset="0"/>
              </a:rPr>
              <a:t>Ålder: 18-49 år (52%)</a:t>
            </a:r>
          </a:p>
          <a:p>
            <a:pPr lvl="0">
              <a:spcBef>
                <a:spcPct val="20000"/>
              </a:spcBef>
              <a:defRPr/>
            </a:pPr>
            <a:endParaRPr lang="sv-SE" sz="1050" b="1">
              <a:solidFill>
                <a:srgbClr val="303030"/>
              </a:solidFill>
              <a:cs typeface="Times New Roman" panose="02020603050405020304" pitchFamily="18" charset="0"/>
            </a:endParaRPr>
          </a:p>
        </p:txBody>
      </p:sp>
      <p:sp>
        <p:nvSpPr>
          <p:cNvPr id="2" name="textruta 1">
            <a:extLst>
              <a:ext uri="{FF2B5EF4-FFF2-40B4-BE49-F238E27FC236}">
                <a16:creationId xmlns:a16="http://schemas.microsoft.com/office/drawing/2014/main" id="{D1A9D498-F11E-5B2E-C254-9C9B7D2DADA4}"/>
              </a:ext>
            </a:extLst>
          </p:cNvPr>
          <p:cNvSpPr txBox="1"/>
          <p:nvPr/>
        </p:nvSpPr>
        <p:spPr>
          <a:xfrm>
            <a:off x="-2352" y="182564"/>
            <a:ext cx="5297683" cy="165454"/>
          </a:xfrm>
          <a:prstGeom prst="rect">
            <a:avLst/>
          </a:prstGeom>
          <a:noFill/>
        </p:spPr>
        <p:txBody>
          <a:bodyPr wrap="square" lIns="251999" tIns="0" rtlCol="0">
            <a:noAutofit/>
          </a:bodyPr>
          <a:lstStyle/>
          <a:p>
            <a:r>
              <a:rPr lang="sv-SE" sz="1000">
                <a:solidFill>
                  <a:schemeClr val="bg1"/>
                </a:solidFill>
                <a:highlight>
                  <a:srgbClr val="3C8C86"/>
                </a:highlight>
              </a:rPr>
              <a:t>Har minst hört talas om samhällsomställningen</a:t>
            </a:r>
          </a:p>
        </p:txBody>
      </p:sp>
      <p:sp>
        <p:nvSpPr>
          <p:cNvPr id="3" name="shpBase">
            <a:extLst>
              <a:ext uri="{FF2B5EF4-FFF2-40B4-BE49-F238E27FC236}">
                <a16:creationId xmlns:a16="http://schemas.microsoft.com/office/drawing/2014/main" id="{9ADF010C-41AD-D9C5-2332-0BE1A1CF8734}"/>
              </a:ext>
            </a:extLst>
          </p:cNvPr>
          <p:cNvSpPr/>
          <p:nvPr/>
        </p:nvSpPr>
        <p:spPr>
          <a:xfrm>
            <a:off x="-2351" y="4587974"/>
            <a:ext cx="6373860"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a:t>
            </a:r>
            <a:r>
              <a:rPr lang="sv-SE" sz="800">
                <a:solidFill>
                  <a:schemeClr val="bg1">
                    <a:lumMod val="50000"/>
                  </a:schemeClr>
                </a:solidFill>
              </a:rPr>
              <a:t>Har minst hört talas om samhällsomställningen 2024</a:t>
            </a:r>
            <a:r>
              <a:rPr lang="sv-SE" sz="800">
                <a:solidFill>
                  <a:schemeClr val="bg1">
                    <a:lumMod val="50000"/>
                  </a:schemeClr>
                </a:solidFill>
                <a:latin typeface="Calibri" charset="0"/>
                <a:ea typeface="Calibri" charset="0"/>
                <a:cs typeface="Calibri" charset="0"/>
              </a:rPr>
              <a:t> </a:t>
            </a:r>
            <a:r>
              <a:rPr lang="sv-SE" sz="800">
                <a:solidFill>
                  <a:srgbClr val="7F7F7F"/>
                </a:solidFill>
                <a:latin typeface="Calibri" charset="0"/>
                <a:ea typeface="Calibri" charset="0"/>
                <a:cs typeface="Calibri" charset="0"/>
              </a:rPr>
              <a:t>(n=387), 2023 (n=430)</a:t>
            </a:r>
            <a:endParaRPr lang="en-US" sz="800">
              <a:solidFill>
                <a:srgbClr val="7F7F7F"/>
              </a:solidFill>
              <a:latin typeface="Calibri" charset="0"/>
              <a:ea typeface="Calibri" charset="0"/>
              <a:cs typeface="Calibri" charset="0"/>
            </a:endParaRPr>
          </a:p>
        </p:txBody>
      </p:sp>
      <p:sp>
        <p:nvSpPr>
          <p:cNvPr id="5" name="Rektangel 4">
            <a:extLst>
              <a:ext uri="{FF2B5EF4-FFF2-40B4-BE49-F238E27FC236}">
                <a16:creationId xmlns:a16="http://schemas.microsoft.com/office/drawing/2014/main" id="{80DDA9F1-131A-EC55-D062-E4F51EF767DA}"/>
              </a:ext>
            </a:extLst>
          </p:cNvPr>
          <p:cNvSpPr/>
          <p:nvPr/>
        </p:nvSpPr>
        <p:spPr>
          <a:xfrm>
            <a:off x="3517726" y="2539648"/>
            <a:ext cx="2618510" cy="180102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900" b="1"/>
              <a:t>Via lokalmedia: </a:t>
            </a:r>
            <a:r>
              <a:rPr lang="sv-SE" sz="900"/>
              <a:t>Stad: 71% (67%)/ Landsbygd: 75% (65%)</a:t>
            </a:r>
          </a:p>
          <a:p>
            <a:r>
              <a:rPr lang="sv-SE" sz="900" b="1"/>
              <a:t>Via sociala medier: </a:t>
            </a:r>
            <a:r>
              <a:rPr lang="sv-SE" sz="900"/>
              <a:t>Stad: 38% (38%)/ Landsbygd: 46% (29%)</a:t>
            </a:r>
            <a:endParaRPr lang="sv-SE" sz="900" b="1"/>
          </a:p>
          <a:p>
            <a:r>
              <a:rPr lang="sv-SE" sz="900" b="1"/>
              <a:t>Vänner och bekanta: </a:t>
            </a:r>
            <a:r>
              <a:rPr lang="sv-SE" sz="900"/>
              <a:t>Stad: 39% (31%)/ Landsbygd: 29% (31%)</a:t>
            </a:r>
          </a:p>
          <a:p>
            <a:r>
              <a:rPr lang="sv-SE" sz="900" b="1"/>
              <a:t>Vårt Luleå: </a:t>
            </a:r>
            <a:r>
              <a:rPr lang="sv-SE" sz="900"/>
              <a:t>Stad: 32% (25%)/ Landsbygd: 41% (20%)</a:t>
            </a:r>
          </a:p>
          <a:p>
            <a:r>
              <a:rPr lang="sv-SE" sz="900" b="1"/>
              <a:t>Dialoger (NY): </a:t>
            </a:r>
            <a:r>
              <a:rPr lang="sv-SE" sz="900"/>
              <a:t>Stad: 10%/ Landsbygd: 5%</a:t>
            </a:r>
          </a:p>
          <a:p>
            <a:r>
              <a:rPr lang="sv-SE" sz="900" b="1"/>
              <a:t>Aktörerna: </a:t>
            </a:r>
            <a:r>
              <a:rPr lang="sv-SE" sz="900"/>
              <a:t>Stad: 9% (14%)/ Landsbygd: 6% (16%)</a:t>
            </a:r>
          </a:p>
          <a:p>
            <a:r>
              <a:rPr lang="sv-SE" sz="900" b="1"/>
              <a:t>Mötesplats (NY): </a:t>
            </a:r>
            <a:r>
              <a:rPr lang="sv-SE" sz="900"/>
              <a:t>Stad: 9%/ Landsbygd: 1%</a:t>
            </a:r>
          </a:p>
          <a:p>
            <a:r>
              <a:rPr lang="sv-SE" sz="900" b="1"/>
              <a:t>Har inte fått information: </a:t>
            </a:r>
            <a:r>
              <a:rPr lang="sv-SE" sz="900"/>
              <a:t>Stad: 3% (4%)/ Landsbygd: 4% (10%)</a:t>
            </a:r>
          </a:p>
          <a:p>
            <a:endParaRPr lang="sv-SE" sz="1200"/>
          </a:p>
          <a:p>
            <a:endParaRPr lang="sv-SE" sz="1200"/>
          </a:p>
        </p:txBody>
      </p:sp>
      <p:sp>
        <p:nvSpPr>
          <p:cNvPr id="8" name="textruta 7">
            <a:extLst>
              <a:ext uri="{FF2B5EF4-FFF2-40B4-BE49-F238E27FC236}">
                <a16:creationId xmlns:a16="http://schemas.microsoft.com/office/drawing/2014/main" id="{ED596A63-4C1D-99BF-1BDC-F6A7033746D1}"/>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
        <p:nvSpPr>
          <p:cNvPr id="9" name="textruta 8">
            <a:extLst>
              <a:ext uri="{FF2B5EF4-FFF2-40B4-BE49-F238E27FC236}">
                <a16:creationId xmlns:a16="http://schemas.microsoft.com/office/drawing/2014/main" id="{CEDCA0CC-7DA4-5745-AD00-FF9E4147DA18}"/>
              </a:ext>
            </a:extLst>
          </p:cNvPr>
          <p:cNvSpPr txBox="1"/>
          <p:nvPr/>
        </p:nvSpPr>
        <p:spPr>
          <a:xfrm>
            <a:off x="6506089" y="3962174"/>
            <a:ext cx="2401922" cy="369332"/>
          </a:xfrm>
          <a:prstGeom prst="rect">
            <a:avLst/>
          </a:prstGeom>
          <a:noFill/>
        </p:spPr>
        <p:txBody>
          <a:bodyPr wrap="square" rtlCol="0">
            <a:spAutoFit/>
          </a:bodyPr>
          <a:lstStyle/>
          <a:p>
            <a:r>
              <a:rPr lang="sv-SE" sz="900"/>
              <a:t>(Siffror inom parentes är resultat från 2023 nollmätning.)</a:t>
            </a:r>
          </a:p>
        </p:txBody>
      </p:sp>
      <p:sp>
        <p:nvSpPr>
          <p:cNvPr id="14" name="textruta 13">
            <a:extLst>
              <a:ext uri="{FF2B5EF4-FFF2-40B4-BE49-F238E27FC236}">
                <a16:creationId xmlns:a16="http://schemas.microsoft.com/office/drawing/2014/main" id="{FD38FC3C-F9A2-9022-931C-51F16C9C6A40}"/>
              </a:ext>
            </a:extLst>
          </p:cNvPr>
          <p:cNvSpPr txBox="1"/>
          <p:nvPr/>
        </p:nvSpPr>
        <p:spPr>
          <a:xfrm>
            <a:off x="4967329" y="4439785"/>
            <a:ext cx="1934805" cy="215444"/>
          </a:xfrm>
          <a:prstGeom prst="rect">
            <a:avLst/>
          </a:prstGeom>
          <a:noFill/>
        </p:spPr>
        <p:txBody>
          <a:bodyPr wrap="square" rtlCol="0">
            <a:spAutoFit/>
          </a:bodyPr>
          <a:lstStyle/>
          <a:p>
            <a:r>
              <a:rPr lang="sv-SE" sz="800"/>
              <a:t>* Nytt svarsalternativ 2024</a:t>
            </a:r>
          </a:p>
        </p:txBody>
      </p:sp>
    </p:spTree>
    <p:extLst>
      <p:ext uri="{BB962C8B-B14F-4D97-AF65-F5344CB8AC3E}">
        <p14:creationId xmlns:p14="http://schemas.microsoft.com/office/powerpoint/2010/main" val="44275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940571529"/>
              </p:ext>
            </p:extLst>
          </p:nvPr>
        </p:nvGraphicFramePr>
        <p:xfrm>
          <a:off x="251223" y="1293399"/>
          <a:ext cx="5205994" cy="3564353"/>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877607"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De flesta vill helst få information om samhällsomställningen via lokalmedia</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4689764" y="1263599"/>
            <a:ext cx="1479782" cy="866757"/>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Hur vill du i framtiden helst få information om samhällsomställningen? Flera svar möjligt</a:t>
            </a:r>
            <a:endParaRPr lang="en-US" sz="900" b="0">
              <a:solidFill>
                <a:srgbClr val="414141"/>
              </a:solidFill>
              <a:latin typeface="Calibri Regular" charset="0"/>
            </a:endParaRPr>
          </a:p>
        </p:txBody>
      </p:sp>
      <p:sp>
        <p:nvSpPr>
          <p:cNvPr id="19" name="shpBase">
            <a:extLst>
              <a:ext uri="{FF2B5EF4-FFF2-40B4-BE49-F238E27FC236}">
                <a16:creationId xmlns:a16="http://schemas.microsoft.com/office/drawing/2014/main" id="{3F8013F2-4414-17B6-7F01-4E7A01CAF60D}"/>
              </a:ext>
            </a:extLst>
          </p:cNvPr>
          <p:cNvSpPr/>
          <p:nvPr/>
        </p:nvSpPr>
        <p:spPr>
          <a:xfrm>
            <a:off x="754705" y="4587974"/>
            <a:ext cx="5616804"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Totalt 2024 (n=395), 2023 (n=433)</a:t>
            </a:r>
            <a:endParaRPr lang="en-US" sz="800">
              <a:solidFill>
                <a:srgbClr val="7F7F7F"/>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3773400724"/>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2509712"/>
          </a:xfrm>
          <a:prstGeom prst="rect">
            <a:avLst/>
          </a:prstGeom>
        </p:spPr>
        <p:txBody>
          <a:bodyPr wrap="square" lIns="180000" tIns="108000" rIns="251999">
            <a:spAutoFit/>
          </a:bodyPr>
          <a:lstStyle/>
          <a:p>
            <a:pPr lvl="0">
              <a:spcBef>
                <a:spcPct val="20000"/>
              </a:spcBef>
              <a:defRPr/>
            </a:pPr>
            <a:r>
              <a:rPr lang="sv-SE" sz="900" b="1">
                <a:solidFill>
                  <a:srgbClr val="303030"/>
                </a:solidFill>
                <a:cs typeface="Times New Roman" panose="02020603050405020304" pitchFamily="18" charset="0"/>
              </a:rPr>
              <a:t>Via lokalmedia (radio, tv, tidningar, internet) (75%)</a:t>
            </a:r>
          </a:p>
          <a:p>
            <a:pPr marL="228600" indent="-228600">
              <a:spcBef>
                <a:spcPct val="20000"/>
              </a:spcBef>
              <a:buFont typeface="+mj-lt"/>
              <a:buChar char="•"/>
              <a:defRPr/>
            </a:pPr>
            <a:r>
              <a:rPr lang="sv-SE" sz="900">
                <a:solidFill>
                  <a:srgbClr val="303030"/>
                </a:solidFill>
                <a:cs typeface="Times New Roman" panose="02020603050405020304" pitchFamily="18" charset="0"/>
              </a:rPr>
              <a:t>Ålder: 50-84 år (89%)</a:t>
            </a:r>
          </a:p>
          <a:p>
            <a:pPr marL="228600" indent="-228600">
              <a:spcBef>
                <a:spcPct val="20000"/>
              </a:spcBef>
              <a:buFont typeface="+mj-lt"/>
              <a:buChar char="•"/>
              <a:defRPr/>
            </a:pPr>
            <a:r>
              <a:rPr lang="sv-SE" sz="900">
                <a:solidFill>
                  <a:srgbClr val="303030"/>
                </a:solidFill>
                <a:cs typeface="Times New Roman" panose="02020603050405020304" pitchFamily="18" charset="0"/>
              </a:rPr>
              <a:t>Känner till samhällsomställningen ganska väl (87%)</a:t>
            </a:r>
          </a:p>
          <a:p>
            <a:pPr marL="228600" indent="-228600">
              <a:spcBef>
                <a:spcPct val="20000"/>
              </a:spcBef>
              <a:buFont typeface="+mj-lt"/>
              <a:buChar char="•"/>
              <a:defRPr/>
            </a:pPr>
            <a:r>
              <a:rPr lang="sv-SE" sz="900">
                <a:solidFill>
                  <a:srgbClr val="303030"/>
                </a:solidFill>
                <a:cs typeface="Times New Roman" panose="02020603050405020304" pitchFamily="18" charset="0"/>
              </a:rPr>
              <a:t>Positiv till samhällsomställningen i Luleå (79%)</a:t>
            </a:r>
          </a:p>
          <a:p>
            <a:pPr lvl="0">
              <a:spcBef>
                <a:spcPct val="20000"/>
              </a:spcBef>
              <a:defRPr/>
            </a:pPr>
            <a:endParaRPr lang="sv-SE" sz="900" b="1">
              <a:solidFill>
                <a:srgbClr val="303030"/>
              </a:solidFill>
              <a:cs typeface="Times New Roman" panose="02020603050405020304" pitchFamily="18" charset="0"/>
            </a:endParaRPr>
          </a:p>
          <a:p>
            <a:pPr lvl="0">
              <a:spcBef>
                <a:spcPct val="20000"/>
              </a:spcBef>
              <a:defRPr/>
            </a:pPr>
            <a:r>
              <a:rPr lang="sv-SE" sz="900" b="1">
                <a:solidFill>
                  <a:srgbClr val="303030"/>
                </a:solidFill>
                <a:cs typeface="Times New Roman" panose="02020603050405020304" pitchFamily="18" charset="0"/>
              </a:rPr>
              <a:t>Vårt Luleå, tidning och webbplats (47%)</a:t>
            </a:r>
          </a:p>
          <a:p>
            <a:pPr marL="228600" indent="-228600">
              <a:spcBef>
                <a:spcPct val="20000"/>
              </a:spcBef>
              <a:buFont typeface="+mj-lt"/>
              <a:buChar char="•"/>
              <a:defRPr/>
            </a:pPr>
            <a:r>
              <a:rPr lang="sv-SE" sz="900">
                <a:solidFill>
                  <a:srgbClr val="303030"/>
                </a:solidFill>
                <a:cs typeface="Times New Roman" panose="02020603050405020304" pitchFamily="18" charset="0"/>
              </a:rPr>
              <a:t>Ålder: 50-84 år (59%)</a:t>
            </a:r>
          </a:p>
          <a:p>
            <a:pPr marL="228600" indent="-228600">
              <a:spcBef>
                <a:spcPct val="20000"/>
              </a:spcBef>
              <a:buFont typeface="+mj-lt"/>
              <a:buChar char="•"/>
              <a:defRPr/>
            </a:pPr>
            <a:r>
              <a:rPr lang="sv-SE" sz="900">
                <a:solidFill>
                  <a:srgbClr val="303030"/>
                </a:solidFill>
                <a:cs typeface="Times New Roman" panose="02020603050405020304" pitchFamily="18" charset="0"/>
              </a:rPr>
              <a:t>Känner till samhällsomställningen ganska väl (59%)</a:t>
            </a:r>
          </a:p>
          <a:p>
            <a:pPr lvl="0">
              <a:spcBef>
                <a:spcPct val="20000"/>
              </a:spcBef>
              <a:defRPr/>
            </a:pPr>
            <a:endParaRPr lang="sv-SE" sz="900" b="1">
              <a:solidFill>
                <a:srgbClr val="303030"/>
              </a:solidFill>
              <a:cs typeface="Times New Roman" panose="02020603050405020304" pitchFamily="18" charset="0"/>
            </a:endParaRPr>
          </a:p>
          <a:p>
            <a:pPr lvl="0">
              <a:spcBef>
                <a:spcPct val="20000"/>
              </a:spcBef>
              <a:defRPr/>
            </a:pPr>
            <a:r>
              <a:rPr lang="sv-SE" sz="900" b="1">
                <a:solidFill>
                  <a:srgbClr val="303030"/>
                </a:solidFill>
                <a:cs typeface="Times New Roman" panose="02020603050405020304" pitchFamily="18" charset="0"/>
              </a:rPr>
              <a:t>Via sociala medier (44%)</a:t>
            </a:r>
          </a:p>
          <a:p>
            <a:pPr marL="228600" indent="-228600">
              <a:spcBef>
                <a:spcPct val="20000"/>
              </a:spcBef>
              <a:buFont typeface="+mj-lt"/>
              <a:buChar char="•"/>
              <a:defRPr/>
            </a:pPr>
            <a:r>
              <a:rPr lang="sv-SE" sz="900">
                <a:solidFill>
                  <a:srgbClr val="303030"/>
                </a:solidFill>
                <a:cs typeface="Times New Roman" panose="02020603050405020304" pitchFamily="18" charset="0"/>
              </a:rPr>
              <a:t>Ålder: 18-49 år (56%)</a:t>
            </a:r>
          </a:p>
        </p:txBody>
      </p:sp>
      <p:sp>
        <p:nvSpPr>
          <p:cNvPr id="3" name="textruta 2">
            <a:extLst>
              <a:ext uri="{FF2B5EF4-FFF2-40B4-BE49-F238E27FC236}">
                <a16:creationId xmlns:a16="http://schemas.microsoft.com/office/drawing/2014/main" id="{8C60165A-19A4-0F5C-93DD-665C024914C7}"/>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
        <p:nvSpPr>
          <p:cNvPr id="5" name="textruta 4">
            <a:extLst>
              <a:ext uri="{FF2B5EF4-FFF2-40B4-BE49-F238E27FC236}">
                <a16:creationId xmlns:a16="http://schemas.microsoft.com/office/drawing/2014/main" id="{004873BB-1826-EB47-E77E-F59CC303F1C7}"/>
              </a:ext>
            </a:extLst>
          </p:cNvPr>
          <p:cNvSpPr txBox="1"/>
          <p:nvPr/>
        </p:nvSpPr>
        <p:spPr>
          <a:xfrm>
            <a:off x="6506089" y="3962174"/>
            <a:ext cx="2401922" cy="369332"/>
          </a:xfrm>
          <a:prstGeom prst="rect">
            <a:avLst/>
          </a:prstGeom>
          <a:noFill/>
        </p:spPr>
        <p:txBody>
          <a:bodyPr wrap="square" rtlCol="0">
            <a:spAutoFit/>
          </a:bodyPr>
          <a:lstStyle/>
          <a:p>
            <a:r>
              <a:rPr lang="sv-SE" sz="900"/>
              <a:t>(Siffror inom parentes är resultat från 2023 nollmätning.)</a:t>
            </a:r>
          </a:p>
        </p:txBody>
      </p:sp>
      <p:sp>
        <p:nvSpPr>
          <p:cNvPr id="9" name="Rektangel 8">
            <a:extLst>
              <a:ext uri="{FF2B5EF4-FFF2-40B4-BE49-F238E27FC236}">
                <a16:creationId xmlns:a16="http://schemas.microsoft.com/office/drawing/2014/main" id="{E5548D2E-6960-38F3-4005-FA034759A1DA}"/>
              </a:ext>
            </a:extLst>
          </p:cNvPr>
          <p:cNvSpPr/>
          <p:nvPr/>
        </p:nvSpPr>
        <p:spPr>
          <a:xfrm>
            <a:off x="3551036" y="2719757"/>
            <a:ext cx="2618510" cy="124241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900" b="1"/>
              <a:t>Via lokalmedia: </a:t>
            </a:r>
            <a:r>
              <a:rPr lang="sv-SE" sz="900"/>
              <a:t>Stad: 73% (81%)/ Landsbygd: 84% (72%)</a:t>
            </a:r>
          </a:p>
          <a:p>
            <a:r>
              <a:rPr lang="sv-SE" sz="900" b="1"/>
              <a:t>Vårt Luleå: </a:t>
            </a:r>
            <a:r>
              <a:rPr lang="sv-SE" sz="900"/>
              <a:t>Stad: 46% (45%)/ Landsbygd: 52% (33%)</a:t>
            </a:r>
          </a:p>
          <a:p>
            <a:r>
              <a:rPr lang="sv-SE" sz="900" b="1"/>
              <a:t>Via sociala medier: </a:t>
            </a:r>
            <a:r>
              <a:rPr lang="sv-SE" sz="900"/>
              <a:t>Stad: 43% (49%)/ Landsbygd: 50% (37%)</a:t>
            </a:r>
          </a:p>
          <a:p>
            <a:r>
              <a:rPr lang="sv-SE" sz="900" b="1"/>
              <a:t>Mötesplats (NY): </a:t>
            </a:r>
            <a:r>
              <a:rPr lang="sv-SE" sz="900"/>
              <a:t>Stad: 26%/ Landsbygd: 28%</a:t>
            </a:r>
            <a:endParaRPr lang="sv-SE" sz="900" b="1"/>
          </a:p>
          <a:p>
            <a:r>
              <a:rPr lang="sv-SE" sz="900" b="1"/>
              <a:t>Dialoger (NY): </a:t>
            </a:r>
            <a:r>
              <a:rPr lang="sv-SE" sz="900"/>
              <a:t>Stad: 15%/ Landsbygd: 10%</a:t>
            </a:r>
          </a:p>
          <a:p>
            <a:r>
              <a:rPr lang="sv-SE" sz="900" b="1"/>
              <a:t>Aktörerna: </a:t>
            </a:r>
            <a:r>
              <a:rPr lang="sv-SE" sz="900"/>
              <a:t>Stad: 13% (19%)/ Landsbygd: 5% (16%)</a:t>
            </a:r>
          </a:p>
          <a:p>
            <a:endParaRPr lang="sv-SE" sz="1200"/>
          </a:p>
        </p:txBody>
      </p:sp>
      <p:sp>
        <p:nvSpPr>
          <p:cNvPr id="2" name="textruta 1">
            <a:extLst>
              <a:ext uri="{FF2B5EF4-FFF2-40B4-BE49-F238E27FC236}">
                <a16:creationId xmlns:a16="http://schemas.microsoft.com/office/drawing/2014/main" id="{E6337247-1704-7B06-3079-3664AC09B24C}"/>
              </a:ext>
            </a:extLst>
          </p:cNvPr>
          <p:cNvSpPr txBox="1"/>
          <p:nvPr/>
        </p:nvSpPr>
        <p:spPr>
          <a:xfrm>
            <a:off x="4967329" y="4439785"/>
            <a:ext cx="1934805" cy="215444"/>
          </a:xfrm>
          <a:prstGeom prst="rect">
            <a:avLst/>
          </a:prstGeom>
          <a:noFill/>
        </p:spPr>
        <p:txBody>
          <a:bodyPr wrap="square" rtlCol="0">
            <a:spAutoFit/>
          </a:bodyPr>
          <a:lstStyle/>
          <a:p>
            <a:r>
              <a:rPr lang="sv-SE" sz="800"/>
              <a:t>* Nytt svarsalternativ 2024</a:t>
            </a:r>
          </a:p>
        </p:txBody>
      </p:sp>
    </p:spTree>
    <p:extLst>
      <p:ext uri="{BB962C8B-B14F-4D97-AF65-F5344CB8AC3E}">
        <p14:creationId xmlns:p14="http://schemas.microsoft.com/office/powerpoint/2010/main" val="213936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4079918760"/>
              </p:ext>
            </p:extLst>
          </p:nvPr>
        </p:nvGraphicFramePr>
        <p:xfrm>
          <a:off x="251223" y="1293399"/>
          <a:ext cx="5823280" cy="3564353"/>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877607"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De flesta vill få information om störningar generellt/påverkan för invånarna</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3901008" y="1263600"/>
            <a:ext cx="2268538" cy="579080"/>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Vad är viktigast för dig att få information om kopplat till omställningen? </a:t>
            </a:r>
            <a:r>
              <a:rPr lang="sv-SE" sz="900" b="0" i="1">
                <a:solidFill>
                  <a:srgbClr val="414141"/>
                </a:solidFill>
                <a:latin typeface="Calibri Regular" charset="0"/>
              </a:rPr>
              <a:t>Öppen fråga som kodats</a:t>
            </a:r>
            <a:endParaRPr lang="en-US" sz="900" b="0" i="1">
              <a:solidFill>
                <a:srgbClr val="414141"/>
              </a:solidFill>
              <a:latin typeface="Calibri Regular" charset="0"/>
            </a:endParaRPr>
          </a:p>
        </p:txBody>
      </p:sp>
      <p:sp>
        <p:nvSpPr>
          <p:cNvPr id="19" name="shpBase">
            <a:extLst>
              <a:ext uri="{FF2B5EF4-FFF2-40B4-BE49-F238E27FC236}">
                <a16:creationId xmlns:a16="http://schemas.microsoft.com/office/drawing/2014/main" id="{3F8013F2-4414-17B6-7F01-4E7A01CAF60D}"/>
              </a:ext>
            </a:extLst>
          </p:cNvPr>
          <p:cNvSpPr/>
          <p:nvPr/>
        </p:nvSpPr>
        <p:spPr>
          <a:xfrm>
            <a:off x="3420116" y="4550016"/>
            <a:ext cx="2951393"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Tagit ställning (n=364)</a:t>
            </a:r>
            <a:endParaRPr lang="en-US" sz="800">
              <a:solidFill>
                <a:srgbClr val="7F7F7F"/>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728817354"/>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graphicFrame>
        <p:nvGraphicFramePr>
          <p:cNvPr id="48" name="Tabell 4">
            <a:extLst>
              <a:ext uri="{FF2B5EF4-FFF2-40B4-BE49-F238E27FC236}">
                <a16:creationId xmlns:a16="http://schemas.microsoft.com/office/drawing/2014/main" id="{66E8750A-D223-BD7C-1684-44156C130770}"/>
              </a:ext>
            </a:extLst>
          </p:cNvPr>
          <p:cNvGraphicFramePr>
            <a:graphicFrameLocks noGrp="1"/>
          </p:cNvGraphicFramePr>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2385062"/>
          </a:xfrm>
          <a:prstGeom prst="rect">
            <a:avLst/>
          </a:prstGeom>
        </p:spPr>
        <p:txBody>
          <a:bodyPr wrap="square" lIns="180000" tIns="108000" rIns="251999">
            <a:spAutoFit/>
          </a:bodyPr>
          <a:lstStyle/>
          <a:p>
            <a:pPr lvl="0">
              <a:spcBef>
                <a:spcPct val="20000"/>
              </a:spcBef>
              <a:defRPr/>
            </a:pPr>
            <a:r>
              <a:rPr lang="sv-SE" sz="1050" b="1">
                <a:solidFill>
                  <a:srgbClr val="303030"/>
                </a:solidFill>
                <a:cs typeface="Times New Roman" panose="02020603050405020304" pitchFamily="18" charset="0"/>
              </a:rPr>
              <a:t>Störningar generellt/påverkan för invånarna (22%)</a:t>
            </a:r>
          </a:p>
          <a:p>
            <a:pPr marL="228600" indent="-228600">
              <a:spcBef>
                <a:spcPct val="20000"/>
              </a:spcBef>
              <a:buFont typeface="+mj-lt"/>
              <a:buChar char="•"/>
              <a:defRPr/>
            </a:pPr>
            <a:r>
              <a:rPr lang="sv-SE" sz="1050">
                <a:solidFill>
                  <a:srgbClr val="303030"/>
                </a:solidFill>
                <a:cs typeface="Times New Roman" panose="02020603050405020304" pitchFamily="18" charset="0"/>
              </a:rPr>
              <a:t>Bor i villa/radhus (28%)</a:t>
            </a:r>
          </a:p>
          <a:p>
            <a:pPr lvl="0">
              <a:spcBef>
                <a:spcPct val="20000"/>
              </a:spcBef>
              <a:defRPr/>
            </a:pPr>
            <a:endParaRPr lang="sv-SE" sz="1050" b="1">
              <a:solidFill>
                <a:srgbClr val="303030"/>
              </a:solidFill>
              <a:cs typeface="Times New Roman" panose="02020603050405020304" pitchFamily="18" charset="0"/>
            </a:endParaRPr>
          </a:p>
          <a:p>
            <a:pPr lvl="0">
              <a:spcBef>
                <a:spcPct val="20000"/>
              </a:spcBef>
              <a:defRPr/>
            </a:pPr>
            <a:r>
              <a:rPr lang="sv-SE" sz="1050" b="1">
                <a:solidFill>
                  <a:srgbClr val="303030"/>
                </a:solidFill>
                <a:cs typeface="Times New Roman" panose="02020603050405020304" pitchFamily="18" charset="0"/>
              </a:rPr>
              <a:t>Allt/det mesta (17%)</a:t>
            </a:r>
          </a:p>
          <a:p>
            <a:pPr marL="228600" indent="-228600">
              <a:spcBef>
                <a:spcPct val="20000"/>
              </a:spcBef>
              <a:buFont typeface="+mj-lt"/>
              <a:buChar char="•"/>
              <a:defRPr/>
            </a:pPr>
            <a:r>
              <a:rPr lang="sv-SE" sz="1050">
                <a:solidFill>
                  <a:srgbClr val="303030"/>
                </a:solidFill>
                <a:cs typeface="Times New Roman" panose="02020603050405020304" pitchFamily="18" charset="0"/>
              </a:rPr>
              <a:t>Ålder: 50-84 år (26%)</a:t>
            </a:r>
          </a:p>
          <a:p>
            <a:pPr marL="228600" indent="-228600">
              <a:spcBef>
                <a:spcPct val="20000"/>
              </a:spcBef>
              <a:buFont typeface="+mj-lt"/>
              <a:buChar char="•"/>
              <a:defRPr/>
            </a:pPr>
            <a:r>
              <a:rPr lang="sv-SE" sz="1050">
                <a:solidFill>
                  <a:srgbClr val="303030"/>
                </a:solidFill>
                <a:cs typeface="Times New Roman" panose="02020603050405020304" pitchFamily="18" charset="0"/>
              </a:rPr>
              <a:t>Känner till samhällsomställningen ganska väl (24%)</a:t>
            </a:r>
          </a:p>
          <a:p>
            <a:pPr lvl="0">
              <a:spcBef>
                <a:spcPct val="20000"/>
              </a:spcBef>
              <a:defRPr/>
            </a:pPr>
            <a:endParaRPr lang="sv-SE" sz="1050" b="1">
              <a:solidFill>
                <a:srgbClr val="303030"/>
              </a:solidFill>
              <a:cs typeface="Times New Roman" panose="02020603050405020304" pitchFamily="18" charset="0"/>
            </a:endParaRPr>
          </a:p>
          <a:p>
            <a:pPr lvl="0">
              <a:spcBef>
                <a:spcPct val="20000"/>
              </a:spcBef>
              <a:defRPr/>
            </a:pPr>
            <a:r>
              <a:rPr lang="sv-SE" sz="1050" b="1">
                <a:solidFill>
                  <a:srgbClr val="303030"/>
                </a:solidFill>
                <a:cs typeface="Times New Roman" panose="02020603050405020304" pitchFamily="18" charset="0"/>
              </a:rPr>
              <a:t>Arbetstillfällen (6%)</a:t>
            </a:r>
          </a:p>
          <a:p>
            <a:pPr marL="228600" indent="-228600">
              <a:spcBef>
                <a:spcPct val="20000"/>
              </a:spcBef>
              <a:buFont typeface="+mj-lt"/>
              <a:buChar char="•"/>
              <a:defRPr/>
            </a:pPr>
            <a:r>
              <a:rPr lang="sv-SE" sz="1050">
                <a:solidFill>
                  <a:srgbClr val="303030"/>
                </a:solidFill>
                <a:cs typeface="Times New Roman" panose="02020603050405020304" pitchFamily="18" charset="0"/>
              </a:rPr>
              <a:t>Hushållsinkomst: 300k-499k (13%)</a:t>
            </a:r>
          </a:p>
          <a:p>
            <a:pPr lvl="0">
              <a:spcBef>
                <a:spcPct val="20000"/>
              </a:spcBef>
              <a:defRPr/>
            </a:pPr>
            <a:endParaRPr lang="sv-SE" sz="1050" b="1">
              <a:solidFill>
                <a:srgbClr val="303030"/>
              </a:solidFill>
              <a:cs typeface="Times New Roman" panose="02020603050405020304" pitchFamily="18" charset="0"/>
            </a:endParaRPr>
          </a:p>
        </p:txBody>
      </p:sp>
      <p:sp>
        <p:nvSpPr>
          <p:cNvPr id="3" name="textruta 2">
            <a:extLst>
              <a:ext uri="{FF2B5EF4-FFF2-40B4-BE49-F238E27FC236}">
                <a16:creationId xmlns:a16="http://schemas.microsoft.com/office/drawing/2014/main" id="{E013A146-F70A-7550-A119-BDAB831A1EB2}"/>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
        <p:nvSpPr>
          <p:cNvPr id="9" name="Rektangel 8">
            <a:extLst>
              <a:ext uri="{FF2B5EF4-FFF2-40B4-BE49-F238E27FC236}">
                <a16:creationId xmlns:a16="http://schemas.microsoft.com/office/drawing/2014/main" id="{A2364EFD-EDE8-9B34-D153-FC8571C4D758}"/>
              </a:ext>
            </a:extLst>
          </p:cNvPr>
          <p:cNvSpPr/>
          <p:nvPr/>
        </p:nvSpPr>
        <p:spPr>
          <a:xfrm>
            <a:off x="3733800" y="2250011"/>
            <a:ext cx="2408027" cy="206692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1000" b="1"/>
              <a:t>Störningar: </a:t>
            </a:r>
            <a:r>
              <a:rPr lang="sv-SE" sz="1000"/>
              <a:t>Stad 22% / Landsbygd 23%</a:t>
            </a:r>
            <a:endParaRPr lang="sv-SE" sz="1000" b="1"/>
          </a:p>
          <a:p>
            <a:r>
              <a:rPr lang="sv-SE" sz="1000" b="1"/>
              <a:t>Allt/det mesta: </a:t>
            </a:r>
            <a:r>
              <a:rPr lang="sv-SE" sz="1000"/>
              <a:t>Stad 18% / Landsbygd 15%</a:t>
            </a:r>
          </a:p>
          <a:p>
            <a:r>
              <a:rPr lang="sv-SE" sz="1000" b="1"/>
              <a:t>Tidplaner: </a:t>
            </a:r>
            <a:r>
              <a:rPr lang="sv-SE" sz="1000"/>
              <a:t>Stad 17% / Landsbygd 13%</a:t>
            </a:r>
          </a:p>
          <a:p>
            <a:r>
              <a:rPr lang="sv-SE" sz="1000" b="1"/>
              <a:t>Arbetstillfällen: </a:t>
            </a:r>
            <a:r>
              <a:rPr lang="sv-SE" sz="1000"/>
              <a:t>Stad 7% / Landsbygd 0%</a:t>
            </a:r>
          </a:p>
          <a:p>
            <a:r>
              <a:rPr lang="sv-SE" sz="1000" b="1"/>
              <a:t>Miljö: </a:t>
            </a:r>
            <a:r>
              <a:rPr lang="sv-SE" sz="1000"/>
              <a:t>Stad 6% / Landsbygd 6%</a:t>
            </a:r>
          </a:p>
          <a:p>
            <a:r>
              <a:rPr lang="sv-SE" sz="1000" b="1"/>
              <a:t>Boende: </a:t>
            </a:r>
            <a:r>
              <a:rPr lang="sv-SE" sz="1000"/>
              <a:t>Stad 5% / Landsbygd 3%</a:t>
            </a:r>
          </a:p>
          <a:p>
            <a:r>
              <a:rPr lang="sv-SE" sz="1000" b="1"/>
              <a:t>Ekonomi/kostnader: </a:t>
            </a:r>
            <a:r>
              <a:rPr lang="sv-SE" sz="1000"/>
              <a:t>Stad 5% / Landsbygd 1%</a:t>
            </a:r>
          </a:p>
          <a:p>
            <a:r>
              <a:rPr lang="sv-SE" sz="1000" b="1"/>
              <a:t>Kommunikation/omsorg: </a:t>
            </a:r>
            <a:r>
              <a:rPr lang="sv-SE" sz="1000"/>
              <a:t>Stad 3% / Landsbygd 8%</a:t>
            </a:r>
          </a:p>
          <a:p>
            <a:r>
              <a:rPr lang="sv-SE" sz="1000" b="1"/>
              <a:t>Energi: </a:t>
            </a:r>
            <a:r>
              <a:rPr lang="sv-SE" sz="1000"/>
              <a:t>Stad 2% / Landsbygd 1%</a:t>
            </a:r>
          </a:p>
          <a:p>
            <a:r>
              <a:rPr lang="sv-SE" sz="1000" b="1"/>
              <a:t>Övrigt: </a:t>
            </a:r>
            <a:r>
              <a:rPr lang="sv-SE" sz="1000"/>
              <a:t>Stad 14% / Landsbygd 13%</a:t>
            </a:r>
          </a:p>
        </p:txBody>
      </p:sp>
    </p:spTree>
    <p:extLst>
      <p:ext uri="{BB962C8B-B14F-4D97-AF65-F5344CB8AC3E}">
        <p14:creationId xmlns:p14="http://schemas.microsoft.com/office/powerpoint/2010/main" val="292689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12871D-028F-70E8-A403-15412F665F50}"/>
              </a:ext>
            </a:extLst>
          </p:cNvPr>
          <p:cNvSpPr/>
          <p:nvPr/>
        </p:nvSpPr>
        <p:spPr>
          <a:xfrm>
            <a:off x="0" y="0"/>
            <a:ext cx="9144000" cy="4867275"/>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5" name="Title 16">
            <a:extLst>
              <a:ext uri="{FF2B5EF4-FFF2-40B4-BE49-F238E27FC236}">
                <a16:creationId xmlns:a16="http://schemas.microsoft.com/office/drawing/2014/main" id="{0C68CC77-AD36-7380-4B5A-B79D0D8F82A5}"/>
              </a:ext>
            </a:extLst>
          </p:cNvPr>
          <p:cNvSpPr>
            <a:spLocks noGrp="1"/>
          </p:cNvSpPr>
          <p:nvPr>
            <p:ph type="title"/>
          </p:nvPr>
        </p:nvSpPr>
        <p:spPr>
          <a:xfrm>
            <a:off x="0" y="0"/>
            <a:ext cx="6084888" cy="861817"/>
          </a:xfrm>
          <a:noFill/>
        </p:spPr>
        <p:txBody>
          <a:bodyPr lIns="251999" tIns="432000" rIns="0" bIns="0"/>
          <a:lstStyle/>
          <a:p>
            <a:r>
              <a:rPr lang="sv-SE" sz="2800" b="1">
                <a:solidFill>
                  <a:srgbClr val="FFFFFF"/>
                </a:solidFill>
                <a:highlight>
                  <a:srgbClr val="434A4E"/>
                </a:highlight>
                <a:latin typeface="Calibri" charset="0"/>
                <a:cs typeface="Calibri" charset="0"/>
              </a:rPr>
              <a:t>BAKGRUND</a:t>
            </a:r>
            <a:endParaRPr lang="sv-SE" sz="2800" b="1">
              <a:solidFill>
                <a:schemeClr val="bg1"/>
              </a:solidFill>
              <a:highlight>
                <a:srgbClr val="434A4E"/>
              </a:highlight>
            </a:endParaRPr>
          </a:p>
        </p:txBody>
      </p:sp>
      <p:sp>
        <p:nvSpPr>
          <p:cNvPr id="39" name="Rectangle 38"/>
          <p:cNvSpPr/>
          <p:nvPr/>
        </p:nvSpPr>
        <p:spPr>
          <a:xfrm>
            <a:off x="3215076" y="2853262"/>
            <a:ext cx="2783282" cy="1762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UTBILDNING</a:t>
            </a:r>
          </a:p>
        </p:txBody>
      </p:sp>
      <p:sp>
        <p:nvSpPr>
          <p:cNvPr id="41" name="Rectangle 40"/>
          <p:cNvSpPr/>
          <p:nvPr/>
        </p:nvSpPr>
        <p:spPr>
          <a:xfrm>
            <a:off x="251223" y="2853262"/>
            <a:ext cx="2712527" cy="1762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ÅLDER</a:t>
            </a:r>
          </a:p>
        </p:txBody>
      </p:sp>
      <p:sp>
        <p:nvSpPr>
          <p:cNvPr id="38" name="Rectangle 37"/>
          <p:cNvSpPr/>
          <p:nvPr/>
        </p:nvSpPr>
        <p:spPr>
          <a:xfrm>
            <a:off x="3215736" y="1167391"/>
            <a:ext cx="2783282" cy="15722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HUSHÅLLSINKOMST</a:t>
            </a:r>
          </a:p>
        </p:txBody>
      </p:sp>
      <p:sp>
        <p:nvSpPr>
          <p:cNvPr id="24" name="Rectangle 23"/>
          <p:cNvSpPr/>
          <p:nvPr/>
        </p:nvSpPr>
        <p:spPr>
          <a:xfrm>
            <a:off x="251223" y="1157288"/>
            <a:ext cx="2712527" cy="1537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KÖN</a:t>
            </a:r>
          </a:p>
        </p:txBody>
      </p:sp>
      <p:graphicFrame>
        <p:nvGraphicFramePr>
          <p:cNvPr id="33" name="Chart 9">
            <a:extLst>
              <a:ext uri="{FF2B5EF4-FFF2-40B4-BE49-F238E27FC236}">
                <a16:creationId xmlns:a16="http://schemas.microsoft.com/office/drawing/2014/main" id="{5F264411-B98A-4496-B96F-71C7C6F202AA}"/>
              </a:ext>
            </a:extLst>
          </p:cNvPr>
          <p:cNvGraphicFramePr>
            <a:graphicFrameLocks/>
          </p:cNvGraphicFramePr>
          <p:nvPr>
            <p:extLst>
              <p:ext uri="{D42A27DB-BD31-4B8C-83A1-F6EECF244321}">
                <p14:modId xmlns:p14="http://schemas.microsoft.com/office/powerpoint/2010/main" val="1059513917"/>
              </p:ext>
            </p:extLst>
          </p:nvPr>
        </p:nvGraphicFramePr>
        <p:xfrm>
          <a:off x="3209535" y="3158836"/>
          <a:ext cx="2637083" cy="14078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9">
            <a:extLst>
              <a:ext uri="{FF2B5EF4-FFF2-40B4-BE49-F238E27FC236}">
                <a16:creationId xmlns:a16="http://schemas.microsoft.com/office/drawing/2014/main" id="{9DA7C1B9-C222-4642-8199-474CBD90856E}"/>
              </a:ext>
            </a:extLst>
          </p:cNvPr>
          <p:cNvGraphicFramePr>
            <a:graphicFrameLocks/>
          </p:cNvGraphicFramePr>
          <p:nvPr>
            <p:extLst>
              <p:ext uri="{D42A27DB-BD31-4B8C-83A1-F6EECF244321}">
                <p14:modId xmlns:p14="http://schemas.microsoft.com/office/powerpoint/2010/main" val="728256264"/>
              </p:ext>
            </p:extLst>
          </p:nvPr>
        </p:nvGraphicFramePr>
        <p:xfrm>
          <a:off x="294592" y="3106545"/>
          <a:ext cx="2530214" cy="1460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9">
            <a:extLst>
              <a:ext uri="{FF2B5EF4-FFF2-40B4-BE49-F238E27FC236}">
                <a16:creationId xmlns:a16="http://schemas.microsoft.com/office/drawing/2014/main" id="{F3886F93-25C0-44F8-81C7-76709873DAF1}"/>
              </a:ext>
            </a:extLst>
          </p:cNvPr>
          <p:cNvGraphicFramePr>
            <a:graphicFrameLocks/>
          </p:cNvGraphicFramePr>
          <p:nvPr>
            <p:extLst>
              <p:ext uri="{D42A27DB-BD31-4B8C-83A1-F6EECF244321}">
                <p14:modId xmlns:p14="http://schemas.microsoft.com/office/powerpoint/2010/main" val="42336790"/>
              </p:ext>
            </p:extLst>
          </p:nvPr>
        </p:nvGraphicFramePr>
        <p:xfrm>
          <a:off x="3325470" y="1472661"/>
          <a:ext cx="2619535" cy="1222334"/>
        </p:xfrm>
        <a:graphic>
          <a:graphicData uri="http://schemas.openxmlformats.org/drawingml/2006/chart">
            <c:chart xmlns:c="http://schemas.openxmlformats.org/drawingml/2006/chart" xmlns:r="http://schemas.openxmlformats.org/officeDocument/2006/relationships" r:id="rId5"/>
          </a:graphicData>
        </a:graphic>
      </p:graphicFrame>
      <p:grpSp>
        <p:nvGrpSpPr>
          <p:cNvPr id="23" name="Grupp 63">
            <a:extLst>
              <a:ext uri="{FF2B5EF4-FFF2-40B4-BE49-F238E27FC236}">
                <a16:creationId xmlns:a16="http://schemas.microsoft.com/office/drawing/2014/main" id="{D52A3244-7A0D-4C33-A5AB-81120EC338E4}"/>
              </a:ext>
            </a:extLst>
          </p:cNvPr>
          <p:cNvGrpSpPr/>
          <p:nvPr/>
        </p:nvGrpSpPr>
        <p:grpSpPr>
          <a:xfrm>
            <a:off x="1843631" y="1287524"/>
            <a:ext cx="375786" cy="1279798"/>
            <a:chOff x="4564062" y="2198688"/>
            <a:chExt cx="336550" cy="1146175"/>
          </a:xfrm>
          <a:solidFill>
            <a:srgbClr val="3C8C86"/>
          </a:solidFill>
        </p:grpSpPr>
        <p:sp>
          <p:nvSpPr>
            <p:cNvPr id="29" name="Freeform 116">
              <a:extLst>
                <a:ext uri="{FF2B5EF4-FFF2-40B4-BE49-F238E27FC236}">
                  <a16:creationId xmlns:a16="http://schemas.microsoft.com/office/drawing/2014/main" id="{86C34889-83F4-49A8-B59C-A257884A2D51}"/>
                </a:ext>
              </a:extLst>
            </p:cNvPr>
            <p:cNvSpPr>
              <a:spLocks noEditPoints="1"/>
            </p:cNvSpPr>
            <p:nvPr/>
          </p:nvSpPr>
          <p:spPr bwMode="auto">
            <a:xfrm>
              <a:off x="4564062" y="2198688"/>
              <a:ext cx="336550" cy="1146175"/>
            </a:xfrm>
            <a:custGeom>
              <a:avLst/>
              <a:gdLst/>
              <a:ahLst/>
              <a:cxnLst>
                <a:cxn ang="0">
                  <a:pos x="14" y="4"/>
                </a:cxn>
                <a:cxn ang="0">
                  <a:pos x="16" y="9"/>
                </a:cxn>
                <a:cxn ang="0">
                  <a:pos x="12" y="11"/>
                </a:cxn>
                <a:cxn ang="0">
                  <a:pos x="16" y="14"/>
                </a:cxn>
                <a:cxn ang="0">
                  <a:pos x="17" y="16"/>
                </a:cxn>
                <a:cxn ang="0">
                  <a:pos x="18" y="18"/>
                </a:cxn>
                <a:cxn ang="0">
                  <a:pos x="15" y="17"/>
                </a:cxn>
                <a:cxn ang="0">
                  <a:pos x="13" y="15"/>
                </a:cxn>
                <a:cxn ang="0">
                  <a:pos x="22" y="12"/>
                </a:cxn>
                <a:cxn ang="0">
                  <a:pos x="20" y="9"/>
                </a:cxn>
                <a:cxn ang="0">
                  <a:pos x="16" y="4"/>
                </a:cxn>
                <a:cxn ang="0">
                  <a:pos x="16" y="2"/>
                </a:cxn>
                <a:cxn ang="0">
                  <a:pos x="24" y="6"/>
                </a:cxn>
                <a:cxn ang="0">
                  <a:pos x="23" y="22"/>
                </a:cxn>
                <a:cxn ang="0">
                  <a:pos x="30" y="21"/>
                </a:cxn>
                <a:cxn ang="0">
                  <a:pos x="43" y="59"/>
                </a:cxn>
                <a:cxn ang="0">
                  <a:pos x="40" y="73"/>
                </a:cxn>
                <a:cxn ang="0">
                  <a:pos x="38" y="104"/>
                </a:cxn>
                <a:cxn ang="0">
                  <a:pos x="29" y="141"/>
                </a:cxn>
                <a:cxn ang="0">
                  <a:pos x="28" y="148"/>
                </a:cxn>
                <a:cxn ang="0">
                  <a:pos x="21" y="141"/>
                </a:cxn>
                <a:cxn ang="0">
                  <a:pos x="17" y="148"/>
                </a:cxn>
                <a:cxn ang="0">
                  <a:pos x="9" y="133"/>
                </a:cxn>
                <a:cxn ang="0">
                  <a:pos x="13" y="123"/>
                </a:cxn>
                <a:cxn ang="0">
                  <a:pos x="10" y="81"/>
                </a:cxn>
                <a:cxn ang="0">
                  <a:pos x="10" y="58"/>
                </a:cxn>
                <a:cxn ang="0">
                  <a:pos x="0" y="30"/>
                </a:cxn>
                <a:cxn ang="0">
                  <a:pos x="3" y="23"/>
                </a:cxn>
                <a:cxn ang="0">
                  <a:pos x="4" y="21"/>
                </a:cxn>
                <a:cxn ang="0">
                  <a:pos x="16" y="1"/>
                </a:cxn>
                <a:cxn ang="0">
                  <a:pos x="17" y="25"/>
                </a:cxn>
                <a:cxn ang="0">
                  <a:pos x="14" y="24"/>
                </a:cxn>
                <a:cxn ang="0">
                  <a:pos x="21" y="38"/>
                </a:cxn>
                <a:cxn ang="0">
                  <a:pos x="18" y="22"/>
                </a:cxn>
                <a:cxn ang="0">
                  <a:pos x="32" y="38"/>
                </a:cxn>
                <a:cxn ang="0">
                  <a:pos x="31" y="36"/>
                </a:cxn>
                <a:cxn ang="0">
                  <a:pos x="33" y="38"/>
                </a:cxn>
                <a:cxn ang="0">
                  <a:pos x="16" y="49"/>
                </a:cxn>
                <a:cxn ang="0">
                  <a:pos x="16" y="49"/>
                </a:cxn>
                <a:cxn ang="0">
                  <a:pos x="17" y="44"/>
                </a:cxn>
                <a:cxn ang="0">
                  <a:pos x="14" y="49"/>
                </a:cxn>
                <a:cxn ang="0">
                  <a:pos x="18" y="48"/>
                </a:cxn>
                <a:cxn ang="0">
                  <a:pos x="28" y="97"/>
                </a:cxn>
                <a:cxn ang="0">
                  <a:pos x="26" y="103"/>
                </a:cxn>
                <a:cxn ang="0">
                  <a:pos x="27" y="145"/>
                </a:cxn>
                <a:cxn ang="0">
                  <a:pos x="25" y="145"/>
                </a:cxn>
              </a:cxnLst>
              <a:rect l="0" t="0" r="r" b="b"/>
              <a:pathLst>
                <a:path w="44" h="150">
                  <a:moveTo>
                    <a:pt x="15" y="3"/>
                  </a:moveTo>
                  <a:cubicBezTo>
                    <a:pt x="17" y="2"/>
                    <a:pt x="12" y="5"/>
                    <a:pt x="14" y="4"/>
                  </a:cubicBezTo>
                  <a:cubicBezTo>
                    <a:pt x="15" y="6"/>
                    <a:pt x="12" y="8"/>
                    <a:pt x="13" y="10"/>
                  </a:cubicBezTo>
                  <a:cubicBezTo>
                    <a:pt x="13" y="10"/>
                    <a:pt x="16" y="10"/>
                    <a:pt x="16" y="9"/>
                  </a:cubicBezTo>
                  <a:cubicBezTo>
                    <a:pt x="16" y="9"/>
                    <a:pt x="17" y="10"/>
                    <a:pt x="17" y="11"/>
                  </a:cubicBezTo>
                  <a:cubicBezTo>
                    <a:pt x="15" y="10"/>
                    <a:pt x="14" y="12"/>
                    <a:pt x="12" y="11"/>
                  </a:cubicBezTo>
                  <a:cubicBezTo>
                    <a:pt x="10" y="14"/>
                    <a:pt x="14" y="16"/>
                    <a:pt x="16" y="16"/>
                  </a:cubicBezTo>
                  <a:cubicBezTo>
                    <a:pt x="16" y="15"/>
                    <a:pt x="15" y="15"/>
                    <a:pt x="16" y="14"/>
                  </a:cubicBezTo>
                  <a:cubicBezTo>
                    <a:pt x="16" y="14"/>
                    <a:pt x="18" y="15"/>
                    <a:pt x="19" y="15"/>
                  </a:cubicBezTo>
                  <a:cubicBezTo>
                    <a:pt x="19" y="16"/>
                    <a:pt x="18" y="15"/>
                    <a:pt x="17" y="16"/>
                  </a:cubicBezTo>
                  <a:cubicBezTo>
                    <a:pt x="17" y="16"/>
                    <a:pt x="19" y="16"/>
                    <a:pt x="20" y="17"/>
                  </a:cubicBezTo>
                  <a:cubicBezTo>
                    <a:pt x="19" y="17"/>
                    <a:pt x="19" y="18"/>
                    <a:pt x="18" y="18"/>
                  </a:cubicBezTo>
                  <a:cubicBezTo>
                    <a:pt x="18" y="17"/>
                    <a:pt x="18" y="17"/>
                    <a:pt x="19" y="17"/>
                  </a:cubicBezTo>
                  <a:cubicBezTo>
                    <a:pt x="18" y="17"/>
                    <a:pt x="16" y="16"/>
                    <a:pt x="15" y="17"/>
                  </a:cubicBezTo>
                  <a:cubicBezTo>
                    <a:pt x="15" y="17"/>
                    <a:pt x="16" y="17"/>
                    <a:pt x="17" y="17"/>
                  </a:cubicBezTo>
                  <a:cubicBezTo>
                    <a:pt x="16" y="19"/>
                    <a:pt x="14" y="17"/>
                    <a:pt x="13" y="15"/>
                  </a:cubicBezTo>
                  <a:cubicBezTo>
                    <a:pt x="13" y="16"/>
                    <a:pt x="13" y="17"/>
                    <a:pt x="12" y="16"/>
                  </a:cubicBezTo>
                  <a:cubicBezTo>
                    <a:pt x="13" y="23"/>
                    <a:pt x="24" y="22"/>
                    <a:pt x="22" y="12"/>
                  </a:cubicBezTo>
                  <a:cubicBezTo>
                    <a:pt x="20" y="13"/>
                    <a:pt x="21" y="12"/>
                    <a:pt x="19" y="11"/>
                  </a:cubicBezTo>
                  <a:cubicBezTo>
                    <a:pt x="18" y="10"/>
                    <a:pt x="20" y="11"/>
                    <a:pt x="20" y="9"/>
                  </a:cubicBezTo>
                  <a:cubicBezTo>
                    <a:pt x="21" y="10"/>
                    <a:pt x="21" y="11"/>
                    <a:pt x="22" y="11"/>
                  </a:cubicBezTo>
                  <a:cubicBezTo>
                    <a:pt x="22" y="7"/>
                    <a:pt x="20" y="4"/>
                    <a:pt x="16" y="4"/>
                  </a:cubicBezTo>
                  <a:cubicBezTo>
                    <a:pt x="16" y="3"/>
                    <a:pt x="18" y="4"/>
                    <a:pt x="18" y="3"/>
                  </a:cubicBezTo>
                  <a:cubicBezTo>
                    <a:pt x="17" y="2"/>
                    <a:pt x="16" y="2"/>
                    <a:pt x="16" y="2"/>
                  </a:cubicBezTo>
                  <a:cubicBezTo>
                    <a:pt x="16" y="1"/>
                    <a:pt x="18" y="2"/>
                    <a:pt x="19" y="2"/>
                  </a:cubicBezTo>
                  <a:cubicBezTo>
                    <a:pt x="22" y="2"/>
                    <a:pt x="23" y="4"/>
                    <a:pt x="24" y="6"/>
                  </a:cubicBezTo>
                  <a:cubicBezTo>
                    <a:pt x="27" y="10"/>
                    <a:pt x="25" y="16"/>
                    <a:pt x="24" y="20"/>
                  </a:cubicBezTo>
                  <a:cubicBezTo>
                    <a:pt x="23" y="21"/>
                    <a:pt x="23" y="21"/>
                    <a:pt x="23" y="22"/>
                  </a:cubicBezTo>
                  <a:cubicBezTo>
                    <a:pt x="25" y="23"/>
                    <a:pt x="24" y="22"/>
                    <a:pt x="25" y="22"/>
                  </a:cubicBezTo>
                  <a:cubicBezTo>
                    <a:pt x="26" y="22"/>
                    <a:pt x="30" y="21"/>
                    <a:pt x="30" y="21"/>
                  </a:cubicBezTo>
                  <a:cubicBezTo>
                    <a:pt x="31" y="22"/>
                    <a:pt x="44" y="41"/>
                    <a:pt x="35" y="48"/>
                  </a:cubicBezTo>
                  <a:cubicBezTo>
                    <a:pt x="37" y="52"/>
                    <a:pt x="40" y="56"/>
                    <a:pt x="43" y="59"/>
                  </a:cubicBezTo>
                  <a:cubicBezTo>
                    <a:pt x="41" y="60"/>
                    <a:pt x="40" y="61"/>
                    <a:pt x="39" y="62"/>
                  </a:cubicBezTo>
                  <a:cubicBezTo>
                    <a:pt x="39" y="66"/>
                    <a:pt x="41" y="69"/>
                    <a:pt x="40" y="73"/>
                  </a:cubicBezTo>
                  <a:cubicBezTo>
                    <a:pt x="40" y="74"/>
                    <a:pt x="40" y="75"/>
                    <a:pt x="41" y="75"/>
                  </a:cubicBezTo>
                  <a:cubicBezTo>
                    <a:pt x="39" y="83"/>
                    <a:pt x="41" y="96"/>
                    <a:pt x="38" y="104"/>
                  </a:cubicBezTo>
                  <a:cubicBezTo>
                    <a:pt x="37" y="111"/>
                    <a:pt x="30" y="115"/>
                    <a:pt x="28" y="121"/>
                  </a:cubicBezTo>
                  <a:cubicBezTo>
                    <a:pt x="28" y="128"/>
                    <a:pt x="29" y="134"/>
                    <a:pt x="29" y="141"/>
                  </a:cubicBezTo>
                  <a:cubicBezTo>
                    <a:pt x="29" y="142"/>
                    <a:pt x="28" y="142"/>
                    <a:pt x="28" y="141"/>
                  </a:cubicBezTo>
                  <a:cubicBezTo>
                    <a:pt x="28" y="144"/>
                    <a:pt x="28" y="147"/>
                    <a:pt x="28" y="148"/>
                  </a:cubicBezTo>
                  <a:cubicBezTo>
                    <a:pt x="27" y="150"/>
                    <a:pt x="23" y="150"/>
                    <a:pt x="21" y="149"/>
                  </a:cubicBezTo>
                  <a:cubicBezTo>
                    <a:pt x="20" y="146"/>
                    <a:pt x="21" y="144"/>
                    <a:pt x="21" y="141"/>
                  </a:cubicBezTo>
                  <a:cubicBezTo>
                    <a:pt x="20" y="140"/>
                    <a:pt x="19" y="139"/>
                    <a:pt x="19" y="137"/>
                  </a:cubicBezTo>
                  <a:cubicBezTo>
                    <a:pt x="14" y="137"/>
                    <a:pt x="18" y="145"/>
                    <a:pt x="17" y="148"/>
                  </a:cubicBezTo>
                  <a:cubicBezTo>
                    <a:pt x="11" y="147"/>
                    <a:pt x="8" y="141"/>
                    <a:pt x="10" y="134"/>
                  </a:cubicBezTo>
                  <a:cubicBezTo>
                    <a:pt x="10" y="134"/>
                    <a:pt x="10" y="133"/>
                    <a:pt x="9" y="133"/>
                  </a:cubicBezTo>
                  <a:cubicBezTo>
                    <a:pt x="8" y="133"/>
                    <a:pt x="8" y="135"/>
                    <a:pt x="6" y="135"/>
                  </a:cubicBezTo>
                  <a:cubicBezTo>
                    <a:pt x="5" y="130"/>
                    <a:pt x="10" y="127"/>
                    <a:pt x="13" y="123"/>
                  </a:cubicBezTo>
                  <a:cubicBezTo>
                    <a:pt x="14" y="123"/>
                    <a:pt x="15" y="122"/>
                    <a:pt x="16" y="122"/>
                  </a:cubicBezTo>
                  <a:cubicBezTo>
                    <a:pt x="15" y="107"/>
                    <a:pt x="12" y="94"/>
                    <a:pt x="10" y="81"/>
                  </a:cubicBezTo>
                  <a:cubicBezTo>
                    <a:pt x="9" y="80"/>
                    <a:pt x="9" y="79"/>
                    <a:pt x="9" y="79"/>
                  </a:cubicBezTo>
                  <a:cubicBezTo>
                    <a:pt x="9" y="72"/>
                    <a:pt x="8" y="65"/>
                    <a:pt x="10" y="58"/>
                  </a:cubicBezTo>
                  <a:cubicBezTo>
                    <a:pt x="8" y="58"/>
                    <a:pt x="8" y="59"/>
                    <a:pt x="7" y="59"/>
                  </a:cubicBezTo>
                  <a:cubicBezTo>
                    <a:pt x="1" y="53"/>
                    <a:pt x="0" y="42"/>
                    <a:pt x="0" y="30"/>
                  </a:cubicBezTo>
                  <a:cubicBezTo>
                    <a:pt x="1" y="29"/>
                    <a:pt x="1" y="29"/>
                    <a:pt x="3" y="28"/>
                  </a:cubicBezTo>
                  <a:cubicBezTo>
                    <a:pt x="4" y="27"/>
                    <a:pt x="4" y="25"/>
                    <a:pt x="3" y="23"/>
                  </a:cubicBezTo>
                  <a:cubicBezTo>
                    <a:pt x="4" y="25"/>
                    <a:pt x="4" y="20"/>
                    <a:pt x="5" y="18"/>
                  </a:cubicBezTo>
                  <a:cubicBezTo>
                    <a:pt x="4" y="18"/>
                    <a:pt x="4" y="19"/>
                    <a:pt x="4" y="21"/>
                  </a:cubicBezTo>
                  <a:cubicBezTo>
                    <a:pt x="2" y="19"/>
                    <a:pt x="6" y="13"/>
                    <a:pt x="6" y="14"/>
                  </a:cubicBezTo>
                  <a:cubicBezTo>
                    <a:pt x="7" y="11"/>
                    <a:pt x="8" y="0"/>
                    <a:pt x="16" y="1"/>
                  </a:cubicBezTo>
                  <a:cubicBezTo>
                    <a:pt x="14" y="3"/>
                    <a:pt x="17" y="2"/>
                    <a:pt x="15" y="3"/>
                  </a:cubicBezTo>
                  <a:close/>
                  <a:moveTo>
                    <a:pt x="17" y="25"/>
                  </a:moveTo>
                  <a:cubicBezTo>
                    <a:pt x="17" y="24"/>
                    <a:pt x="18" y="23"/>
                    <a:pt x="17" y="22"/>
                  </a:cubicBezTo>
                  <a:cubicBezTo>
                    <a:pt x="16" y="23"/>
                    <a:pt x="16" y="24"/>
                    <a:pt x="14" y="24"/>
                  </a:cubicBezTo>
                  <a:cubicBezTo>
                    <a:pt x="14" y="22"/>
                    <a:pt x="13" y="25"/>
                    <a:pt x="12" y="24"/>
                  </a:cubicBezTo>
                  <a:cubicBezTo>
                    <a:pt x="14" y="29"/>
                    <a:pt x="19" y="33"/>
                    <a:pt x="21" y="38"/>
                  </a:cubicBezTo>
                  <a:cubicBezTo>
                    <a:pt x="20" y="34"/>
                    <a:pt x="19" y="27"/>
                    <a:pt x="19" y="22"/>
                  </a:cubicBezTo>
                  <a:cubicBezTo>
                    <a:pt x="19" y="22"/>
                    <a:pt x="18" y="22"/>
                    <a:pt x="18" y="22"/>
                  </a:cubicBezTo>
                  <a:cubicBezTo>
                    <a:pt x="19" y="22"/>
                    <a:pt x="18" y="25"/>
                    <a:pt x="17" y="25"/>
                  </a:cubicBezTo>
                  <a:close/>
                  <a:moveTo>
                    <a:pt x="32" y="38"/>
                  </a:moveTo>
                  <a:cubicBezTo>
                    <a:pt x="32" y="37"/>
                    <a:pt x="33" y="38"/>
                    <a:pt x="33" y="36"/>
                  </a:cubicBezTo>
                  <a:cubicBezTo>
                    <a:pt x="32" y="37"/>
                    <a:pt x="32" y="36"/>
                    <a:pt x="31" y="36"/>
                  </a:cubicBezTo>
                  <a:cubicBezTo>
                    <a:pt x="31" y="37"/>
                    <a:pt x="30" y="38"/>
                    <a:pt x="31" y="40"/>
                  </a:cubicBezTo>
                  <a:cubicBezTo>
                    <a:pt x="31" y="39"/>
                    <a:pt x="32" y="39"/>
                    <a:pt x="33" y="38"/>
                  </a:cubicBezTo>
                  <a:cubicBezTo>
                    <a:pt x="32" y="38"/>
                    <a:pt x="32" y="38"/>
                    <a:pt x="32" y="38"/>
                  </a:cubicBezTo>
                  <a:close/>
                  <a:moveTo>
                    <a:pt x="16" y="49"/>
                  </a:moveTo>
                  <a:cubicBezTo>
                    <a:pt x="15" y="49"/>
                    <a:pt x="16" y="47"/>
                    <a:pt x="15" y="47"/>
                  </a:cubicBezTo>
                  <a:cubicBezTo>
                    <a:pt x="14" y="48"/>
                    <a:pt x="16" y="50"/>
                    <a:pt x="16" y="49"/>
                  </a:cubicBezTo>
                  <a:close/>
                  <a:moveTo>
                    <a:pt x="18" y="48"/>
                  </a:moveTo>
                  <a:cubicBezTo>
                    <a:pt x="18" y="47"/>
                    <a:pt x="17" y="46"/>
                    <a:pt x="17" y="44"/>
                  </a:cubicBezTo>
                  <a:cubicBezTo>
                    <a:pt x="14" y="45"/>
                    <a:pt x="13" y="47"/>
                    <a:pt x="11" y="49"/>
                  </a:cubicBezTo>
                  <a:cubicBezTo>
                    <a:pt x="12" y="49"/>
                    <a:pt x="13" y="48"/>
                    <a:pt x="14" y="49"/>
                  </a:cubicBezTo>
                  <a:cubicBezTo>
                    <a:pt x="14" y="48"/>
                    <a:pt x="14" y="47"/>
                    <a:pt x="15" y="47"/>
                  </a:cubicBezTo>
                  <a:cubicBezTo>
                    <a:pt x="16" y="48"/>
                    <a:pt x="17" y="48"/>
                    <a:pt x="18" y="48"/>
                  </a:cubicBezTo>
                  <a:close/>
                  <a:moveTo>
                    <a:pt x="26" y="103"/>
                  </a:moveTo>
                  <a:cubicBezTo>
                    <a:pt x="27" y="102"/>
                    <a:pt x="27" y="100"/>
                    <a:pt x="28" y="97"/>
                  </a:cubicBezTo>
                  <a:cubicBezTo>
                    <a:pt x="28" y="93"/>
                    <a:pt x="26" y="88"/>
                    <a:pt x="25" y="84"/>
                  </a:cubicBezTo>
                  <a:cubicBezTo>
                    <a:pt x="25" y="91"/>
                    <a:pt x="26" y="97"/>
                    <a:pt x="26" y="103"/>
                  </a:cubicBezTo>
                  <a:close/>
                  <a:moveTo>
                    <a:pt x="25" y="145"/>
                  </a:moveTo>
                  <a:cubicBezTo>
                    <a:pt x="25" y="144"/>
                    <a:pt x="27" y="146"/>
                    <a:pt x="27" y="145"/>
                  </a:cubicBezTo>
                  <a:cubicBezTo>
                    <a:pt x="26" y="145"/>
                    <a:pt x="27" y="143"/>
                    <a:pt x="26" y="144"/>
                  </a:cubicBezTo>
                  <a:cubicBezTo>
                    <a:pt x="26" y="145"/>
                    <a:pt x="24" y="145"/>
                    <a:pt x="25"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31" name="Freeform 117">
              <a:extLst>
                <a:ext uri="{FF2B5EF4-FFF2-40B4-BE49-F238E27FC236}">
                  <a16:creationId xmlns:a16="http://schemas.microsoft.com/office/drawing/2014/main" id="{522023B7-18B6-4E4D-AAF0-7C6C255E2886}"/>
                </a:ext>
              </a:extLst>
            </p:cNvPr>
            <p:cNvSpPr>
              <a:spLocks/>
            </p:cNvSpPr>
            <p:nvPr/>
          </p:nvSpPr>
          <p:spPr bwMode="auto">
            <a:xfrm>
              <a:off x="4710112" y="2306638"/>
              <a:ext cx="14288" cy="22225"/>
            </a:xfrm>
            <a:custGeom>
              <a:avLst/>
              <a:gdLst/>
              <a:ahLst/>
              <a:cxnLst>
                <a:cxn ang="0">
                  <a:pos x="2" y="2"/>
                </a:cxn>
                <a:cxn ang="0">
                  <a:pos x="1" y="3"/>
                </a:cxn>
                <a:cxn ang="0">
                  <a:pos x="0" y="0"/>
                </a:cxn>
                <a:cxn ang="0">
                  <a:pos x="2" y="2"/>
                </a:cxn>
                <a:cxn ang="0">
                  <a:pos x="2" y="2"/>
                </a:cxn>
              </a:cxnLst>
              <a:rect l="0" t="0" r="r" b="b"/>
              <a:pathLst>
                <a:path w="2" h="3">
                  <a:moveTo>
                    <a:pt x="2" y="2"/>
                  </a:moveTo>
                  <a:cubicBezTo>
                    <a:pt x="2" y="2"/>
                    <a:pt x="1" y="3"/>
                    <a:pt x="1" y="3"/>
                  </a:cubicBezTo>
                  <a:cubicBezTo>
                    <a:pt x="1" y="3"/>
                    <a:pt x="1" y="2"/>
                    <a:pt x="0" y="0"/>
                  </a:cubicBezTo>
                  <a:cubicBezTo>
                    <a:pt x="1" y="1"/>
                    <a:pt x="1" y="2"/>
                    <a:pt x="2" y="2"/>
                  </a:cubicBezTo>
                  <a:cubicBezTo>
                    <a:pt x="2" y="3"/>
                    <a:pt x="2" y="2"/>
                    <a:pt x="2"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2" name="Grupp 498"/>
          <p:cNvGrpSpPr/>
          <p:nvPr/>
        </p:nvGrpSpPr>
        <p:grpSpPr>
          <a:xfrm>
            <a:off x="976756" y="1216711"/>
            <a:ext cx="378442" cy="1363850"/>
            <a:chOff x="2251075" y="869950"/>
            <a:chExt cx="328613" cy="1184275"/>
          </a:xfrm>
          <a:solidFill>
            <a:srgbClr val="3C8C86"/>
          </a:solidFill>
        </p:grpSpPr>
        <p:sp>
          <p:nvSpPr>
            <p:cNvPr id="42" name="Freeform 12"/>
            <p:cNvSpPr>
              <a:spLocks/>
            </p:cNvSpPr>
            <p:nvPr/>
          </p:nvSpPr>
          <p:spPr bwMode="auto">
            <a:xfrm>
              <a:off x="2373312" y="869950"/>
              <a:ext cx="198438" cy="168275"/>
            </a:xfrm>
            <a:custGeom>
              <a:avLst/>
              <a:gdLst/>
              <a:ahLst/>
              <a:cxnLst>
                <a:cxn ang="0">
                  <a:pos x="16" y="22"/>
                </a:cxn>
                <a:cxn ang="0">
                  <a:pos x="4" y="18"/>
                </a:cxn>
                <a:cxn ang="0">
                  <a:pos x="16" y="22"/>
                </a:cxn>
              </a:cxnLst>
              <a:rect l="0" t="0" r="r" b="b"/>
              <a:pathLst>
                <a:path w="26" h="22">
                  <a:moveTo>
                    <a:pt x="16" y="22"/>
                  </a:moveTo>
                  <a:cubicBezTo>
                    <a:pt x="20" y="12"/>
                    <a:pt x="4" y="8"/>
                    <a:pt x="4" y="18"/>
                  </a:cubicBezTo>
                  <a:cubicBezTo>
                    <a:pt x="0" y="0"/>
                    <a:pt x="26" y="10"/>
                    <a:pt x="16" y="2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a:ea typeface="+mn-ea"/>
                <a:cs typeface="+mn-cs"/>
              </a:endParaRPr>
            </a:p>
          </p:txBody>
        </p:sp>
        <p:sp>
          <p:nvSpPr>
            <p:cNvPr id="43" name="Freeform 13"/>
            <p:cNvSpPr>
              <a:spLocks/>
            </p:cNvSpPr>
            <p:nvPr/>
          </p:nvSpPr>
          <p:spPr bwMode="auto">
            <a:xfrm>
              <a:off x="2389187" y="1000125"/>
              <a:ext cx="15875" cy="60325"/>
            </a:xfrm>
            <a:custGeom>
              <a:avLst/>
              <a:gdLst/>
              <a:ahLst/>
              <a:cxnLst>
                <a:cxn ang="0">
                  <a:pos x="0" y="3"/>
                </a:cxn>
                <a:cxn ang="0">
                  <a:pos x="1" y="5"/>
                </a:cxn>
                <a:cxn ang="0">
                  <a:pos x="0" y="3"/>
                </a:cxn>
              </a:cxnLst>
              <a:rect l="0" t="0" r="r" b="b"/>
              <a:pathLst>
                <a:path w="2" h="8">
                  <a:moveTo>
                    <a:pt x="0" y="3"/>
                  </a:moveTo>
                  <a:cubicBezTo>
                    <a:pt x="1" y="0"/>
                    <a:pt x="2" y="4"/>
                    <a:pt x="1" y="5"/>
                  </a:cubicBezTo>
                  <a:cubicBezTo>
                    <a:pt x="1" y="8"/>
                    <a:pt x="0" y="4"/>
                    <a:pt x="0"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a:ea typeface="+mn-ea"/>
                <a:cs typeface="+mn-cs"/>
              </a:endParaRPr>
            </a:p>
          </p:txBody>
        </p:sp>
        <p:sp>
          <p:nvSpPr>
            <p:cNvPr id="44" name="Freeform 14"/>
            <p:cNvSpPr>
              <a:spLocks/>
            </p:cNvSpPr>
            <p:nvPr/>
          </p:nvSpPr>
          <p:spPr bwMode="auto">
            <a:xfrm>
              <a:off x="2405062" y="1000125"/>
              <a:ext cx="30163" cy="46038"/>
            </a:xfrm>
            <a:custGeom>
              <a:avLst/>
              <a:gdLst/>
              <a:ahLst/>
              <a:cxnLst>
                <a:cxn ang="0">
                  <a:pos x="4" y="3"/>
                </a:cxn>
                <a:cxn ang="0">
                  <a:pos x="4" y="3"/>
                </a:cxn>
              </a:cxnLst>
              <a:rect l="0" t="0" r="r" b="b"/>
              <a:pathLst>
                <a:path w="4" h="6">
                  <a:moveTo>
                    <a:pt x="4" y="3"/>
                  </a:moveTo>
                  <a:cubicBezTo>
                    <a:pt x="0" y="6"/>
                    <a:pt x="0" y="0"/>
                    <a:pt x="4"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a:ea typeface="+mn-ea"/>
                <a:cs typeface="+mn-cs"/>
              </a:endParaRPr>
            </a:p>
          </p:txBody>
        </p:sp>
        <p:sp>
          <p:nvSpPr>
            <p:cNvPr id="45" name="Freeform 15"/>
            <p:cNvSpPr>
              <a:spLocks/>
            </p:cNvSpPr>
            <p:nvPr/>
          </p:nvSpPr>
          <p:spPr bwMode="auto">
            <a:xfrm>
              <a:off x="2449512" y="1008063"/>
              <a:ext cx="31750" cy="30163"/>
            </a:xfrm>
            <a:custGeom>
              <a:avLst/>
              <a:gdLst/>
              <a:ahLst/>
              <a:cxnLst>
                <a:cxn ang="0">
                  <a:pos x="3" y="1"/>
                </a:cxn>
                <a:cxn ang="0">
                  <a:pos x="2" y="2"/>
                </a:cxn>
                <a:cxn ang="0">
                  <a:pos x="4" y="3"/>
                </a:cxn>
                <a:cxn ang="0">
                  <a:pos x="0" y="3"/>
                </a:cxn>
                <a:cxn ang="0">
                  <a:pos x="3" y="1"/>
                </a:cxn>
              </a:cxnLst>
              <a:rect l="0" t="0" r="r" b="b"/>
              <a:pathLst>
                <a:path w="4" h="4">
                  <a:moveTo>
                    <a:pt x="3" y="1"/>
                  </a:moveTo>
                  <a:cubicBezTo>
                    <a:pt x="3" y="1"/>
                    <a:pt x="2" y="2"/>
                    <a:pt x="2" y="2"/>
                  </a:cubicBezTo>
                  <a:cubicBezTo>
                    <a:pt x="2" y="2"/>
                    <a:pt x="3" y="2"/>
                    <a:pt x="4" y="3"/>
                  </a:cubicBezTo>
                  <a:cubicBezTo>
                    <a:pt x="3" y="4"/>
                    <a:pt x="1" y="3"/>
                    <a:pt x="0" y="3"/>
                  </a:cubicBezTo>
                  <a:cubicBezTo>
                    <a:pt x="1" y="3"/>
                    <a:pt x="0" y="0"/>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a:ea typeface="+mn-ea"/>
                <a:cs typeface="+mn-cs"/>
              </a:endParaRPr>
            </a:p>
          </p:txBody>
        </p:sp>
        <p:sp>
          <p:nvSpPr>
            <p:cNvPr id="46" name="Freeform 16"/>
            <p:cNvSpPr>
              <a:spLocks/>
            </p:cNvSpPr>
            <p:nvPr/>
          </p:nvSpPr>
          <p:spPr bwMode="auto">
            <a:xfrm>
              <a:off x="2473325" y="1038225"/>
              <a:ext cx="30163" cy="38100"/>
            </a:xfrm>
            <a:custGeom>
              <a:avLst/>
              <a:gdLst/>
              <a:ahLst/>
              <a:cxnLst>
                <a:cxn ang="0">
                  <a:pos x="3" y="0"/>
                </a:cxn>
                <a:cxn ang="0">
                  <a:pos x="3" y="0"/>
                </a:cxn>
              </a:cxnLst>
              <a:rect l="0" t="0" r="r" b="b"/>
              <a:pathLst>
                <a:path w="4" h="5">
                  <a:moveTo>
                    <a:pt x="3" y="0"/>
                  </a:moveTo>
                  <a:cubicBezTo>
                    <a:pt x="4" y="5"/>
                    <a:pt x="0" y="1"/>
                    <a:pt x="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a:ea typeface="+mn-ea"/>
                <a:cs typeface="+mn-cs"/>
              </a:endParaRPr>
            </a:p>
          </p:txBody>
        </p:sp>
        <p:sp>
          <p:nvSpPr>
            <p:cNvPr id="47" name="Freeform 17"/>
            <p:cNvSpPr>
              <a:spLocks/>
            </p:cNvSpPr>
            <p:nvPr/>
          </p:nvSpPr>
          <p:spPr bwMode="auto">
            <a:xfrm>
              <a:off x="2405062" y="1054100"/>
              <a:ext cx="60325" cy="30163"/>
            </a:xfrm>
            <a:custGeom>
              <a:avLst/>
              <a:gdLst/>
              <a:ahLst/>
              <a:cxnLst>
                <a:cxn ang="0">
                  <a:pos x="8" y="2"/>
                </a:cxn>
                <a:cxn ang="0">
                  <a:pos x="0" y="2"/>
                </a:cxn>
                <a:cxn ang="0">
                  <a:pos x="8" y="2"/>
                </a:cxn>
              </a:cxnLst>
              <a:rect l="0" t="0" r="r" b="b"/>
              <a:pathLst>
                <a:path w="8" h="4">
                  <a:moveTo>
                    <a:pt x="8" y="2"/>
                  </a:moveTo>
                  <a:cubicBezTo>
                    <a:pt x="7" y="4"/>
                    <a:pt x="3" y="1"/>
                    <a:pt x="0" y="2"/>
                  </a:cubicBezTo>
                  <a:cubicBezTo>
                    <a:pt x="2" y="0"/>
                    <a:pt x="5" y="1"/>
                    <a:pt x="8"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a:ea typeface="+mn-ea"/>
                <a:cs typeface="+mn-cs"/>
              </a:endParaRPr>
            </a:p>
          </p:txBody>
        </p:sp>
        <p:sp>
          <p:nvSpPr>
            <p:cNvPr id="48" name="Freeform 18"/>
            <p:cNvSpPr>
              <a:spLocks/>
            </p:cNvSpPr>
            <p:nvPr/>
          </p:nvSpPr>
          <p:spPr bwMode="auto">
            <a:xfrm>
              <a:off x="2397125" y="1068388"/>
              <a:ext cx="76200" cy="53975"/>
            </a:xfrm>
            <a:custGeom>
              <a:avLst/>
              <a:gdLst/>
              <a:ahLst/>
              <a:cxnLst>
                <a:cxn ang="0">
                  <a:pos x="0" y="1"/>
                </a:cxn>
                <a:cxn ang="0">
                  <a:pos x="4" y="5"/>
                </a:cxn>
                <a:cxn ang="0">
                  <a:pos x="10" y="3"/>
                </a:cxn>
                <a:cxn ang="0">
                  <a:pos x="5" y="7"/>
                </a:cxn>
                <a:cxn ang="0">
                  <a:pos x="0" y="1"/>
                </a:cxn>
              </a:cxnLst>
              <a:rect l="0" t="0" r="r" b="b"/>
              <a:pathLst>
                <a:path w="10" h="7">
                  <a:moveTo>
                    <a:pt x="0" y="1"/>
                  </a:moveTo>
                  <a:cubicBezTo>
                    <a:pt x="3" y="1"/>
                    <a:pt x="3" y="4"/>
                    <a:pt x="4" y="5"/>
                  </a:cubicBezTo>
                  <a:cubicBezTo>
                    <a:pt x="7" y="5"/>
                    <a:pt x="7" y="0"/>
                    <a:pt x="10" y="3"/>
                  </a:cubicBezTo>
                  <a:cubicBezTo>
                    <a:pt x="9" y="5"/>
                    <a:pt x="8" y="7"/>
                    <a:pt x="5" y="7"/>
                  </a:cubicBezTo>
                  <a:cubicBezTo>
                    <a:pt x="2" y="7"/>
                    <a:pt x="1" y="4"/>
                    <a:pt x="0"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a:ea typeface="+mn-ea"/>
                <a:cs typeface="+mn-cs"/>
              </a:endParaRPr>
            </a:p>
          </p:txBody>
        </p:sp>
        <p:sp>
          <p:nvSpPr>
            <p:cNvPr id="49" name="Freeform 19"/>
            <p:cNvSpPr>
              <a:spLocks/>
            </p:cNvSpPr>
            <p:nvPr/>
          </p:nvSpPr>
          <p:spPr bwMode="auto">
            <a:xfrm>
              <a:off x="2435225" y="1092200"/>
              <a:ext cx="7938" cy="6350"/>
            </a:xfrm>
            <a:custGeom>
              <a:avLst/>
              <a:gdLst/>
              <a:ahLst/>
              <a:cxnLst>
                <a:cxn ang="0">
                  <a:pos x="0" y="0"/>
                </a:cxn>
                <a:cxn ang="0">
                  <a:pos x="0" y="0"/>
                </a:cxn>
              </a:cxnLst>
              <a:rect l="0" t="0" r="r" b="b"/>
              <a:pathLst>
                <a:path w="1" h="1">
                  <a:moveTo>
                    <a:pt x="0" y="0"/>
                  </a:moveTo>
                  <a:cubicBezTo>
                    <a:pt x="0" y="0"/>
                    <a:pt x="1" y="1"/>
                    <a:pt x="0"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a:ea typeface="+mn-ea"/>
                <a:cs typeface="+mn-cs"/>
              </a:endParaRPr>
            </a:p>
          </p:txBody>
        </p:sp>
        <p:sp>
          <p:nvSpPr>
            <p:cNvPr id="50" name="Freeform 20"/>
            <p:cNvSpPr>
              <a:spLocks/>
            </p:cNvSpPr>
            <p:nvPr/>
          </p:nvSpPr>
          <p:spPr bwMode="auto">
            <a:xfrm>
              <a:off x="2251075" y="1098550"/>
              <a:ext cx="328613" cy="955675"/>
            </a:xfrm>
            <a:custGeom>
              <a:avLst/>
              <a:gdLst/>
              <a:ahLst/>
              <a:cxnLst>
                <a:cxn ang="0">
                  <a:pos x="37" y="25"/>
                </a:cxn>
                <a:cxn ang="0">
                  <a:pos x="37" y="26"/>
                </a:cxn>
                <a:cxn ang="0">
                  <a:pos x="35" y="27"/>
                </a:cxn>
                <a:cxn ang="0">
                  <a:pos x="34" y="33"/>
                </a:cxn>
                <a:cxn ang="0">
                  <a:pos x="33" y="26"/>
                </a:cxn>
                <a:cxn ang="0">
                  <a:pos x="31" y="46"/>
                </a:cxn>
                <a:cxn ang="0">
                  <a:pos x="23" y="53"/>
                </a:cxn>
                <a:cxn ang="0">
                  <a:pos x="28" y="51"/>
                </a:cxn>
                <a:cxn ang="0">
                  <a:pos x="33" y="53"/>
                </a:cxn>
                <a:cxn ang="0">
                  <a:pos x="25" y="85"/>
                </a:cxn>
                <a:cxn ang="0">
                  <a:pos x="35" y="105"/>
                </a:cxn>
                <a:cxn ang="0">
                  <a:pos x="34" y="121"/>
                </a:cxn>
                <a:cxn ang="0">
                  <a:pos x="23" y="100"/>
                </a:cxn>
                <a:cxn ang="0">
                  <a:pos x="22" y="125"/>
                </a:cxn>
                <a:cxn ang="0">
                  <a:pos x="15" y="89"/>
                </a:cxn>
                <a:cxn ang="0">
                  <a:pos x="4" y="53"/>
                </a:cxn>
                <a:cxn ang="0">
                  <a:pos x="10" y="49"/>
                </a:cxn>
                <a:cxn ang="0">
                  <a:pos x="14" y="51"/>
                </a:cxn>
                <a:cxn ang="0">
                  <a:pos x="5" y="45"/>
                </a:cxn>
                <a:cxn ang="0">
                  <a:pos x="6" y="17"/>
                </a:cxn>
                <a:cxn ang="0">
                  <a:pos x="0" y="13"/>
                </a:cxn>
                <a:cxn ang="0">
                  <a:pos x="17" y="1"/>
                </a:cxn>
                <a:cxn ang="0">
                  <a:pos x="22" y="17"/>
                </a:cxn>
                <a:cxn ang="0">
                  <a:pos x="30" y="4"/>
                </a:cxn>
                <a:cxn ang="0">
                  <a:pos x="39" y="27"/>
                </a:cxn>
                <a:cxn ang="0">
                  <a:pos x="37" y="25"/>
                </a:cxn>
              </a:cxnLst>
              <a:rect l="0" t="0" r="r" b="b"/>
              <a:pathLst>
                <a:path w="43" h="125">
                  <a:moveTo>
                    <a:pt x="37" y="25"/>
                  </a:moveTo>
                  <a:cubicBezTo>
                    <a:pt x="38" y="25"/>
                    <a:pt x="34" y="28"/>
                    <a:pt x="37" y="26"/>
                  </a:cubicBezTo>
                  <a:cubicBezTo>
                    <a:pt x="37" y="28"/>
                    <a:pt x="36" y="28"/>
                    <a:pt x="35" y="27"/>
                  </a:cubicBezTo>
                  <a:cubicBezTo>
                    <a:pt x="33" y="29"/>
                    <a:pt x="36" y="30"/>
                    <a:pt x="34" y="33"/>
                  </a:cubicBezTo>
                  <a:cubicBezTo>
                    <a:pt x="32" y="32"/>
                    <a:pt x="35" y="27"/>
                    <a:pt x="33" y="26"/>
                  </a:cubicBezTo>
                  <a:cubicBezTo>
                    <a:pt x="29" y="31"/>
                    <a:pt x="31" y="40"/>
                    <a:pt x="31" y="46"/>
                  </a:cubicBezTo>
                  <a:cubicBezTo>
                    <a:pt x="26" y="46"/>
                    <a:pt x="26" y="51"/>
                    <a:pt x="23" y="53"/>
                  </a:cubicBezTo>
                  <a:cubicBezTo>
                    <a:pt x="26" y="55"/>
                    <a:pt x="25" y="50"/>
                    <a:pt x="28" y="51"/>
                  </a:cubicBezTo>
                  <a:cubicBezTo>
                    <a:pt x="29" y="52"/>
                    <a:pt x="30" y="53"/>
                    <a:pt x="33" y="53"/>
                  </a:cubicBezTo>
                  <a:cubicBezTo>
                    <a:pt x="30" y="64"/>
                    <a:pt x="26" y="76"/>
                    <a:pt x="25" y="85"/>
                  </a:cubicBezTo>
                  <a:cubicBezTo>
                    <a:pt x="26" y="94"/>
                    <a:pt x="38" y="96"/>
                    <a:pt x="35" y="105"/>
                  </a:cubicBezTo>
                  <a:cubicBezTo>
                    <a:pt x="38" y="108"/>
                    <a:pt x="43" y="121"/>
                    <a:pt x="34" y="121"/>
                  </a:cubicBezTo>
                  <a:cubicBezTo>
                    <a:pt x="31" y="113"/>
                    <a:pt x="28" y="106"/>
                    <a:pt x="23" y="100"/>
                  </a:cubicBezTo>
                  <a:cubicBezTo>
                    <a:pt x="17" y="109"/>
                    <a:pt x="23" y="116"/>
                    <a:pt x="22" y="125"/>
                  </a:cubicBezTo>
                  <a:cubicBezTo>
                    <a:pt x="5" y="123"/>
                    <a:pt x="17" y="100"/>
                    <a:pt x="15" y="89"/>
                  </a:cubicBezTo>
                  <a:cubicBezTo>
                    <a:pt x="9" y="80"/>
                    <a:pt x="5" y="68"/>
                    <a:pt x="4" y="53"/>
                  </a:cubicBezTo>
                  <a:cubicBezTo>
                    <a:pt x="7" y="52"/>
                    <a:pt x="11" y="53"/>
                    <a:pt x="10" y="49"/>
                  </a:cubicBezTo>
                  <a:cubicBezTo>
                    <a:pt x="11" y="49"/>
                    <a:pt x="12" y="50"/>
                    <a:pt x="14" y="51"/>
                  </a:cubicBezTo>
                  <a:cubicBezTo>
                    <a:pt x="15" y="48"/>
                    <a:pt x="7" y="45"/>
                    <a:pt x="5" y="45"/>
                  </a:cubicBezTo>
                  <a:cubicBezTo>
                    <a:pt x="3" y="36"/>
                    <a:pt x="5" y="26"/>
                    <a:pt x="6" y="17"/>
                  </a:cubicBezTo>
                  <a:cubicBezTo>
                    <a:pt x="4" y="15"/>
                    <a:pt x="1" y="15"/>
                    <a:pt x="0" y="13"/>
                  </a:cubicBezTo>
                  <a:cubicBezTo>
                    <a:pt x="2" y="6"/>
                    <a:pt x="6" y="0"/>
                    <a:pt x="17" y="1"/>
                  </a:cubicBezTo>
                  <a:cubicBezTo>
                    <a:pt x="18" y="7"/>
                    <a:pt x="18" y="13"/>
                    <a:pt x="22" y="17"/>
                  </a:cubicBezTo>
                  <a:cubicBezTo>
                    <a:pt x="27" y="15"/>
                    <a:pt x="29" y="10"/>
                    <a:pt x="30" y="4"/>
                  </a:cubicBezTo>
                  <a:cubicBezTo>
                    <a:pt x="39" y="5"/>
                    <a:pt x="40" y="15"/>
                    <a:pt x="39" y="27"/>
                  </a:cubicBezTo>
                  <a:cubicBezTo>
                    <a:pt x="38" y="27"/>
                    <a:pt x="37" y="26"/>
                    <a:pt x="37" y="2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a:ea typeface="+mn-ea"/>
                <a:cs typeface="+mn-cs"/>
              </a:endParaRPr>
            </a:p>
          </p:txBody>
        </p:sp>
        <p:sp>
          <p:nvSpPr>
            <p:cNvPr id="51" name="Freeform 21"/>
            <p:cNvSpPr>
              <a:spLocks/>
            </p:cNvSpPr>
            <p:nvPr/>
          </p:nvSpPr>
          <p:spPr bwMode="auto">
            <a:xfrm>
              <a:off x="2481262" y="1350963"/>
              <a:ext cx="38100" cy="76200"/>
            </a:xfrm>
            <a:custGeom>
              <a:avLst/>
              <a:gdLst/>
              <a:ahLst/>
              <a:cxnLst>
                <a:cxn ang="0">
                  <a:pos x="3" y="2"/>
                </a:cxn>
                <a:cxn ang="0">
                  <a:pos x="3" y="10"/>
                </a:cxn>
                <a:cxn ang="0">
                  <a:pos x="3" y="2"/>
                </a:cxn>
              </a:cxnLst>
              <a:rect l="0" t="0" r="r" b="b"/>
              <a:pathLst>
                <a:path w="5" h="10">
                  <a:moveTo>
                    <a:pt x="3" y="2"/>
                  </a:moveTo>
                  <a:cubicBezTo>
                    <a:pt x="5" y="0"/>
                    <a:pt x="3" y="8"/>
                    <a:pt x="3" y="10"/>
                  </a:cubicBezTo>
                  <a:cubicBezTo>
                    <a:pt x="0" y="8"/>
                    <a:pt x="4" y="5"/>
                    <a:pt x="3"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a:ea typeface="+mn-ea"/>
                <a:cs typeface="+mn-cs"/>
              </a:endParaRPr>
            </a:p>
          </p:txBody>
        </p:sp>
      </p:grpSp>
      <p:sp>
        <p:nvSpPr>
          <p:cNvPr id="34" name="Rectangle 2">
            <a:extLst>
              <a:ext uri="{FF2B5EF4-FFF2-40B4-BE49-F238E27FC236}">
                <a16:creationId xmlns:a16="http://schemas.microsoft.com/office/drawing/2014/main" id="{1A0F68D2-D50C-47BF-94F3-619A77432C56}"/>
              </a:ext>
            </a:extLst>
          </p:cNvPr>
          <p:cNvSpPr/>
          <p:nvPr/>
        </p:nvSpPr>
        <p:spPr>
          <a:xfrm>
            <a:off x="4572000" y="4512367"/>
            <a:ext cx="4572000" cy="354908"/>
          </a:xfrm>
          <a:prstGeom prst="rect">
            <a:avLst/>
          </a:prstGeom>
        </p:spPr>
        <p:txBody>
          <a:bodyPr wrap="square" lIns="144000" rIns="251999" bIns="108000" anchor="b" anchorCtr="0">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7F7F7F"/>
                </a:solidFill>
                <a:effectLst/>
                <a:uLnTx/>
                <a:uFillTx/>
                <a:latin typeface="Calibri" charset="0"/>
                <a:ea typeface="Calibri" charset="0"/>
                <a:cs typeface="Calibri" charset="0"/>
              </a:rPr>
              <a:t>BAS: Total (n=</a:t>
            </a:r>
            <a:r>
              <a:rPr lang="sv-SE" sz="800">
                <a:solidFill>
                  <a:srgbClr val="7F7F7F"/>
                </a:solidFill>
                <a:latin typeface="Calibri" charset="0"/>
                <a:ea typeface="Calibri" charset="0"/>
                <a:cs typeface="Calibri" charset="0"/>
              </a:rPr>
              <a:t>395</a:t>
            </a:r>
            <a:r>
              <a:rPr kumimoji="0" lang="sv-SE" sz="800" b="0" i="0" u="none" strike="noStrike" kern="1200" cap="none" spc="0" normalizeH="0" baseline="0" noProof="0">
                <a:ln>
                  <a:noFill/>
                </a:ln>
                <a:solidFill>
                  <a:srgbClr val="7F7F7F"/>
                </a:solidFill>
                <a:effectLst/>
                <a:uLnTx/>
                <a:uFillTx/>
                <a:latin typeface="Calibri" charset="0"/>
                <a:ea typeface="Calibri" charset="0"/>
                <a:cs typeface="Calibri" charset="0"/>
              </a:rPr>
              <a:t>)</a:t>
            </a:r>
            <a:endParaRPr kumimoji="0" lang="en-US" sz="800" b="0" i="0" u="none" strike="noStrike" kern="1200" cap="none" spc="0" normalizeH="0" baseline="0" noProof="0">
              <a:ln>
                <a:noFill/>
              </a:ln>
              <a:solidFill>
                <a:srgbClr val="7F7F7F"/>
              </a:solidFill>
              <a:effectLst/>
              <a:uLnTx/>
              <a:uFillTx/>
              <a:latin typeface="Calibri" charset="0"/>
              <a:ea typeface="Calibri" charset="0"/>
              <a:cs typeface="Calibri" charset="0"/>
            </a:endParaRPr>
          </a:p>
        </p:txBody>
      </p:sp>
      <p:grpSp>
        <p:nvGrpSpPr>
          <p:cNvPr id="8" name="Group 7">
            <a:extLst>
              <a:ext uri="{FF2B5EF4-FFF2-40B4-BE49-F238E27FC236}">
                <a16:creationId xmlns:a16="http://schemas.microsoft.com/office/drawing/2014/main" id="{7F9E4E36-2B2B-1046-BB5E-E5A2CEC8E972}"/>
              </a:ext>
            </a:extLst>
          </p:cNvPr>
          <p:cNvGrpSpPr/>
          <p:nvPr/>
        </p:nvGrpSpPr>
        <p:grpSpPr>
          <a:xfrm>
            <a:off x="476126" y="1699887"/>
            <a:ext cx="451040" cy="658624"/>
            <a:chOff x="476126" y="1575595"/>
            <a:chExt cx="451040" cy="658624"/>
          </a:xfrm>
        </p:grpSpPr>
        <p:sp>
          <p:nvSpPr>
            <p:cNvPr id="2" name="Oval 1"/>
            <p:cNvSpPr/>
            <p:nvPr/>
          </p:nvSpPr>
          <p:spPr>
            <a:xfrm>
              <a:off x="476126" y="1575595"/>
              <a:ext cx="451040" cy="451040"/>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2100" b="1">
                  <a:solidFill>
                    <a:srgbClr val="FFFFFF"/>
                  </a:solidFill>
                  <a:latin typeface="Calibri"/>
                </a:rPr>
                <a:t>51</a:t>
              </a:r>
              <a:endParaRPr kumimoji="0" lang="sv-SE" sz="2100" b="1"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97C76630-538B-5F4F-A176-83E5ADADB5C2}"/>
                </a:ext>
              </a:extLst>
            </p:cNvPr>
            <p:cNvSpPr txBox="1"/>
            <p:nvPr/>
          </p:nvSpPr>
          <p:spPr>
            <a:xfrm>
              <a:off x="498706" y="2003387"/>
              <a:ext cx="405881" cy="230832"/>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alibri"/>
                  <a:ea typeface="+mn-ea"/>
                  <a:cs typeface="+mn-cs"/>
                </a:rPr>
                <a:t>Man</a:t>
              </a:r>
            </a:p>
          </p:txBody>
        </p:sp>
      </p:grpSp>
      <p:grpSp>
        <p:nvGrpSpPr>
          <p:cNvPr id="9" name="Group 8">
            <a:extLst>
              <a:ext uri="{FF2B5EF4-FFF2-40B4-BE49-F238E27FC236}">
                <a16:creationId xmlns:a16="http://schemas.microsoft.com/office/drawing/2014/main" id="{B8C02DD5-538E-A2CC-868C-836CA6403D5B}"/>
              </a:ext>
            </a:extLst>
          </p:cNvPr>
          <p:cNvGrpSpPr/>
          <p:nvPr/>
        </p:nvGrpSpPr>
        <p:grpSpPr>
          <a:xfrm>
            <a:off x="1338476" y="1699887"/>
            <a:ext cx="513282" cy="658624"/>
            <a:chOff x="1332827" y="1575595"/>
            <a:chExt cx="513282" cy="658624"/>
          </a:xfrm>
        </p:grpSpPr>
        <p:sp>
          <p:nvSpPr>
            <p:cNvPr id="54" name="Oval 53"/>
            <p:cNvSpPr/>
            <p:nvPr/>
          </p:nvSpPr>
          <p:spPr>
            <a:xfrm>
              <a:off x="1381324" y="1575595"/>
              <a:ext cx="451040" cy="451040"/>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2100" b="1">
                  <a:solidFill>
                    <a:srgbClr val="FFFFFF"/>
                  </a:solidFill>
                  <a:latin typeface="Calibri"/>
                </a:rPr>
                <a:t>47</a:t>
              </a:r>
              <a:endParaRPr kumimoji="0" lang="sv-SE" sz="2100" b="1" i="0" u="none" strike="noStrike" kern="1200" cap="none" spc="0" normalizeH="0" baseline="0" noProof="0">
                <a:ln>
                  <a:noFill/>
                </a:ln>
                <a:solidFill>
                  <a:srgbClr val="FFFFFF"/>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794FD6DA-0806-1F48-80BE-FC31FC16E311}"/>
                </a:ext>
              </a:extLst>
            </p:cNvPr>
            <p:cNvSpPr txBox="1"/>
            <p:nvPr/>
          </p:nvSpPr>
          <p:spPr>
            <a:xfrm>
              <a:off x="1332827" y="2003387"/>
              <a:ext cx="513282" cy="230832"/>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alibri"/>
                  <a:ea typeface="+mn-ea"/>
                  <a:cs typeface="+mn-cs"/>
                </a:rPr>
                <a:t>Kvinna</a:t>
              </a:r>
            </a:p>
          </p:txBody>
        </p:sp>
      </p:grpSp>
      <p:grpSp>
        <p:nvGrpSpPr>
          <p:cNvPr id="10" name="Group 9">
            <a:extLst>
              <a:ext uri="{FF2B5EF4-FFF2-40B4-BE49-F238E27FC236}">
                <a16:creationId xmlns:a16="http://schemas.microsoft.com/office/drawing/2014/main" id="{423FD8AC-56E7-8582-803C-D8C50B251D87}"/>
              </a:ext>
            </a:extLst>
          </p:cNvPr>
          <p:cNvGrpSpPr/>
          <p:nvPr/>
        </p:nvGrpSpPr>
        <p:grpSpPr>
          <a:xfrm>
            <a:off x="2263067" y="1699887"/>
            <a:ext cx="478016" cy="658624"/>
            <a:chOff x="2263067" y="1575595"/>
            <a:chExt cx="478016" cy="658624"/>
          </a:xfrm>
        </p:grpSpPr>
        <p:sp>
          <p:nvSpPr>
            <p:cNvPr id="52" name="TextBox 51">
              <a:extLst>
                <a:ext uri="{FF2B5EF4-FFF2-40B4-BE49-F238E27FC236}">
                  <a16:creationId xmlns:a16="http://schemas.microsoft.com/office/drawing/2014/main" id="{CC539079-E75C-B744-B7E9-FC7B27297895}"/>
                </a:ext>
              </a:extLst>
            </p:cNvPr>
            <p:cNvSpPr txBox="1"/>
            <p:nvPr/>
          </p:nvSpPr>
          <p:spPr>
            <a:xfrm>
              <a:off x="2263067" y="2003387"/>
              <a:ext cx="478016" cy="230832"/>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alibri"/>
                  <a:ea typeface="+mn-ea"/>
                  <a:cs typeface="+mn-cs"/>
                </a:rPr>
                <a:t>Annat</a:t>
              </a:r>
            </a:p>
          </p:txBody>
        </p:sp>
        <p:sp>
          <p:nvSpPr>
            <p:cNvPr id="53" name="Oval 52">
              <a:extLst>
                <a:ext uri="{FF2B5EF4-FFF2-40B4-BE49-F238E27FC236}">
                  <a16:creationId xmlns:a16="http://schemas.microsoft.com/office/drawing/2014/main" id="{DE66A4E6-7F71-E04C-88B2-4CB7BA1DB358}"/>
                </a:ext>
              </a:extLst>
            </p:cNvPr>
            <p:cNvSpPr/>
            <p:nvPr/>
          </p:nvSpPr>
          <p:spPr>
            <a:xfrm>
              <a:off x="2277645" y="1575595"/>
              <a:ext cx="451040" cy="451040"/>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2100" b="1" i="0" u="none" strike="noStrike" kern="1200" cap="none" spc="0" normalizeH="0" baseline="0" noProof="0">
                  <a:ln>
                    <a:noFill/>
                  </a:ln>
                  <a:solidFill>
                    <a:srgbClr val="FFFFFF"/>
                  </a:solidFill>
                  <a:effectLst/>
                  <a:uLnTx/>
                  <a:uFillTx/>
                  <a:latin typeface="Calibri"/>
                  <a:ea typeface="+mn-ea"/>
                  <a:cs typeface="+mn-cs"/>
                </a:rPr>
                <a:t>1</a:t>
              </a:r>
            </a:p>
          </p:txBody>
        </p:sp>
      </p:grpSp>
    </p:spTree>
    <p:extLst>
      <p:ext uri="{BB962C8B-B14F-4D97-AF65-F5344CB8AC3E}">
        <p14:creationId xmlns:p14="http://schemas.microsoft.com/office/powerpoint/2010/main" val="54753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EBA11-7E49-C325-6E1E-A6703B49F086}"/>
              </a:ext>
            </a:extLst>
          </p:cNvPr>
          <p:cNvSpPr/>
          <p:nvPr/>
        </p:nvSpPr>
        <p:spPr>
          <a:xfrm>
            <a:off x="0" y="-4937"/>
            <a:ext cx="9144000" cy="4867275"/>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13" name="Text Placeholder 12">
            <a:extLst>
              <a:ext uri="{FF2B5EF4-FFF2-40B4-BE49-F238E27FC236}">
                <a16:creationId xmlns:a16="http://schemas.microsoft.com/office/drawing/2014/main" id="{072F44A0-2309-734B-ABDF-15FFC34D5E4E}"/>
              </a:ext>
            </a:extLst>
          </p:cNvPr>
          <p:cNvSpPr>
            <a:spLocks noGrp="1"/>
          </p:cNvSpPr>
          <p:nvPr>
            <p:ph type="body" sz="quarter" idx="28"/>
          </p:nvPr>
        </p:nvSpPr>
        <p:spPr>
          <a:xfrm>
            <a:off x="6093928" y="2418691"/>
            <a:ext cx="2790983" cy="2277134"/>
          </a:xfrm>
          <a:solidFill>
            <a:schemeClr val="bg1"/>
          </a:solidFill>
        </p:spPr>
        <p:txBody>
          <a:bodyPr/>
          <a:lstStyle/>
          <a:p>
            <a:pPr lvl="1"/>
            <a:r>
              <a:rPr lang="sv-SE" sz="1200" b="1">
                <a:latin typeface="+mn-lt"/>
              </a:rPr>
              <a:t>FELMARGINAL</a:t>
            </a:r>
          </a:p>
          <a:p>
            <a:pPr lvl="1"/>
            <a:r>
              <a:rPr lang="sv-SE" sz="1050">
                <a:latin typeface="+mn-lt"/>
              </a:rPr>
              <a:t>Felmarginalen är ett mått på osäkerheten i en skattning av en parameter. Felmarginalens storlek beror på andelen som svarar samt antalet intervjuer som har genomförts. Nedan ses exempel på felmarginaler vid olika utfall i undersökningen: </a:t>
            </a:r>
            <a:br>
              <a:rPr lang="sv-SE" sz="1050">
                <a:latin typeface="+mn-lt"/>
              </a:rPr>
            </a:br>
            <a:endParaRPr lang="sv-SE" sz="500">
              <a:latin typeface="+mn-lt"/>
            </a:endParaRPr>
          </a:p>
          <a:p>
            <a:pPr lvl="1"/>
            <a:r>
              <a:rPr lang="sv-SE" sz="850">
                <a:latin typeface="+mn-lt"/>
              </a:rPr>
              <a:t>Vid 400 intervjuer:</a:t>
            </a:r>
          </a:p>
          <a:p>
            <a:pPr lvl="1"/>
            <a:r>
              <a:rPr lang="sv-SE" sz="850">
                <a:latin typeface="+mn-lt"/>
              </a:rPr>
              <a:t>Vid utfall 20/80: +/- 3,9%</a:t>
            </a:r>
          </a:p>
          <a:p>
            <a:pPr lvl="1"/>
            <a:r>
              <a:rPr lang="sv-SE" sz="850">
                <a:latin typeface="+mn-lt"/>
              </a:rPr>
              <a:t>Vid utfall 50/50: +/- 4,9%</a:t>
            </a:r>
          </a:p>
        </p:txBody>
      </p:sp>
      <p:sp>
        <p:nvSpPr>
          <p:cNvPr id="12" name="Text Placeholder 11">
            <a:extLst>
              <a:ext uri="{FF2B5EF4-FFF2-40B4-BE49-F238E27FC236}">
                <a16:creationId xmlns:a16="http://schemas.microsoft.com/office/drawing/2014/main" id="{5C902285-060E-314E-878E-5550033F6712}"/>
              </a:ext>
            </a:extLst>
          </p:cNvPr>
          <p:cNvSpPr>
            <a:spLocks noGrp="1"/>
          </p:cNvSpPr>
          <p:nvPr>
            <p:ph type="body" sz="quarter" idx="26"/>
          </p:nvPr>
        </p:nvSpPr>
        <p:spPr>
          <a:xfrm>
            <a:off x="250825" y="2418692"/>
            <a:ext cx="2805621" cy="2277133"/>
          </a:xfrm>
          <a:solidFill>
            <a:schemeClr val="bg1"/>
          </a:solidFill>
        </p:spPr>
        <p:txBody>
          <a:bodyPr/>
          <a:lstStyle/>
          <a:p>
            <a:r>
              <a:rPr lang="sv-SE">
                <a:cs typeface="Calibri" panose="020F0502020204030204" pitchFamily="34" charset="0"/>
              </a:rPr>
              <a:t>RESULTAT</a:t>
            </a:r>
          </a:p>
          <a:p>
            <a:pPr lvl="1"/>
            <a:r>
              <a:rPr lang="sv-SE" sz="1050">
                <a:latin typeface="+mn-lt"/>
                <a:cs typeface="Calibri" panose="020F0502020204030204" pitchFamily="34" charset="0"/>
              </a:rPr>
              <a:t>Resultaten levereras i en diagramrapport. Markerade signifikanta skillnader i rapporten (kön, ålder, utbildning och region) är i jämförelse mot totalen. </a:t>
            </a:r>
            <a:r>
              <a:rPr lang="sv-SE" sz="1050" i="1">
                <a:latin typeface="+mn-lt"/>
                <a:cs typeface="Calibri" panose="020F0502020204030204" pitchFamily="34" charset="0"/>
              </a:rPr>
              <a:t>En signifikant skillnad innebär att ett värde i en undergrupp, t.ex. kön, avviker från totalvärdet i så stor utsträckning att det inte kan ses som slumpmässigt.</a:t>
            </a:r>
          </a:p>
          <a:p>
            <a:pPr lvl="1"/>
            <a:endParaRPr lang="sv-SE" sz="1050">
              <a:latin typeface="+mn-lt"/>
              <a:cs typeface="Calibri" panose="020F0502020204030204" pitchFamily="34" charset="0"/>
            </a:endParaRPr>
          </a:p>
          <a:p>
            <a:pPr lvl="1"/>
            <a:r>
              <a:rPr lang="sv-SE" sz="1050">
                <a:latin typeface="+mn-lt"/>
                <a:cs typeface="Calibri" panose="020F0502020204030204" pitchFamily="34" charset="0"/>
              </a:rPr>
              <a:t>Resultatet är </a:t>
            </a:r>
            <a:r>
              <a:rPr lang="sv-SE" sz="1050" err="1">
                <a:latin typeface="+mn-lt"/>
                <a:cs typeface="Calibri" panose="020F0502020204030204" pitchFamily="34" charset="0"/>
              </a:rPr>
              <a:t>efterstratifierat</a:t>
            </a:r>
            <a:r>
              <a:rPr lang="sv-SE" sz="1050">
                <a:latin typeface="+mn-lt"/>
                <a:cs typeface="Calibri" panose="020F0502020204030204" pitchFamily="34" charset="0"/>
              </a:rPr>
              <a:t>, dvs. i efterhand viktat mot kända populationstal i syfte att korrigera eventuella skevheter i stickprovet jämfört med målpopulationen</a:t>
            </a:r>
            <a:r>
              <a:rPr lang="sv-SE" sz="1050" i="1">
                <a:latin typeface="+mn-lt"/>
                <a:cs typeface="Calibri" panose="020F0502020204030204" pitchFamily="34" charset="0"/>
              </a:rPr>
              <a:t>.</a:t>
            </a:r>
          </a:p>
          <a:p>
            <a:endParaRPr lang="sv-SE">
              <a:cs typeface="Calibri" panose="020F0502020204030204" pitchFamily="34" charset="0"/>
            </a:endParaRPr>
          </a:p>
        </p:txBody>
      </p:sp>
      <p:sp>
        <p:nvSpPr>
          <p:cNvPr id="11" name="Text Placeholder 10">
            <a:extLst>
              <a:ext uri="{FF2B5EF4-FFF2-40B4-BE49-F238E27FC236}">
                <a16:creationId xmlns:a16="http://schemas.microsoft.com/office/drawing/2014/main" id="{5B829C19-23D3-AE44-A701-C1BC9AB0A734}"/>
              </a:ext>
            </a:extLst>
          </p:cNvPr>
          <p:cNvSpPr>
            <a:spLocks noGrp="1"/>
          </p:cNvSpPr>
          <p:nvPr>
            <p:ph type="body" sz="quarter" idx="25"/>
          </p:nvPr>
        </p:nvSpPr>
        <p:spPr>
          <a:xfrm>
            <a:off x="6084888" y="986963"/>
            <a:ext cx="2800711" cy="1304235"/>
          </a:xfrm>
          <a:solidFill>
            <a:schemeClr val="bg1"/>
          </a:solidFill>
        </p:spPr>
        <p:txBody>
          <a:bodyPr/>
          <a:lstStyle/>
          <a:p>
            <a:pPr lvl="1"/>
            <a:r>
              <a:rPr lang="sv-SE" sz="1200" b="1">
                <a:latin typeface="+mn-lt"/>
              </a:rPr>
              <a:t>MÅLGRUPP</a:t>
            </a:r>
          </a:p>
          <a:p>
            <a:pPr lvl="1"/>
            <a:r>
              <a:rPr lang="sv-SE" sz="1050">
                <a:latin typeface="+mn-lt"/>
              </a:rPr>
              <a:t>Boende i Luleå</a:t>
            </a:r>
          </a:p>
          <a:p>
            <a:endParaRPr lang="sv-SE"/>
          </a:p>
        </p:txBody>
      </p:sp>
      <p:sp>
        <p:nvSpPr>
          <p:cNvPr id="10" name="Text Placeholder 9">
            <a:extLst>
              <a:ext uri="{FF2B5EF4-FFF2-40B4-BE49-F238E27FC236}">
                <a16:creationId xmlns:a16="http://schemas.microsoft.com/office/drawing/2014/main" id="{CB61D514-4C88-3444-818C-AF6241A5A89F}"/>
              </a:ext>
            </a:extLst>
          </p:cNvPr>
          <p:cNvSpPr>
            <a:spLocks noGrp="1"/>
          </p:cNvSpPr>
          <p:nvPr>
            <p:ph type="body" sz="quarter" idx="24"/>
          </p:nvPr>
        </p:nvSpPr>
        <p:spPr>
          <a:xfrm>
            <a:off x="3171185" y="986962"/>
            <a:ext cx="2796307" cy="3708863"/>
          </a:xfrm>
          <a:solidFill>
            <a:schemeClr val="bg1"/>
          </a:solidFill>
        </p:spPr>
        <p:txBody>
          <a:bodyPr/>
          <a:lstStyle/>
          <a:p>
            <a:pPr lvl="1"/>
            <a:r>
              <a:rPr lang="sv-SE" sz="1200" b="1">
                <a:latin typeface="+mn-lt"/>
                <a:cs typeface="Calibri" panose="020F0502020204030204" pitchFamily="34" charset="0"/>
              </a:rPr>
              <a:t>GENOMFÖRANDE</a:t>
            </a:r>
          </a:p>
          <a:p>
            <a:pPr lvl="1"/>
            <a:endParaRPr lang="sv-SE" sz="1013" b="1">
              <a:latin typeface="+mn-lt"/>
              <a:cs typeface="Calibri" panose="020F0502020204030204" pitchFamily="34" charset="0"/>
            </a:endParaRPr>
          </a:p>
          <a:p>
            <a:pPr lvl="1"/>
            <a:endParaRPr lang="sv-SE" sz="1050">
              <a:latin typeface="+mn-lt"/>
              <a:cs typeface="Calibri" panose="020F0502020204030204" pitchFamily="34" charset="0"/>
            </a:endParaRPr>
          </a:p>
          <a:p>
            <a:pPr lvl="1"/>
            <a:endParaRPr lang="sv-SE" sz="1050">
              <a:latin typeface="+mn-lt"/>
              <a:cs typeface="Calibri" panose="020F0502020204030204" pitchFamily="34" charset="0"/>
            </a:endParaRPr>
          </a:p>
          <a:p>
            <a:pPr lvl="1"/>
            <a:endParaRPr lang="sv-SE" sz="1050">
              <a:latin typeface="+mn-lt"/>
              <a:cs typeface="Calibri" panose="020F0502020204030204" pitchFamily="34" charset="0"/>
            </a:endParaRPr>
          </a:p>
          <a:p>
            <a:pPr lvl="1"/>
            <a:endParaRPr lang="sv-SE" sz="1050">
              <a:latin typeface="+mn-lt"/>
              <a:cs typeface="Calibri" panose="020F0502020204030204" pitchFamily="34" charset="0"/>
            </a:endParaRPr>
          </a:p>
          <a:p>
            <a:pPr lvl="1"/>
            <a:r>
              <a:rPr lang="sv-SE" sz="1050">
                <a:latin typeface="+mn-lt"/>
              </a:rPr>
              <a:t>Undersökningen är genomförd via webb-intervjuer i Novus slumpmässigt rekryterade Sverigepanel, vilket garanterar representativa resultat. Detta innebär att resultaten är generaliserbara till den aktuella målpopulationen.</a:t>
            </a:r>
          </a:p>
          <a:p>
            <a:pPr lvl="1"/>
            <a:r>
              <a:rPr lang="sv-SE" sz="1050">
                <a:latin typeface="+mn-lt"/>
                <a:cs typeface="Calibri" panose="020F0502020204030204" pitchFamily="34" charset="0"/>
              </a:rPr>
              <a:t>Undersökningen har kompletterats med SMS-utskick inom målgruppen, som har beställts av en nära samarbetspartner till Novus. Ett arbete som vi tar fullt ansvar för. </a:t>
            </a:r>
            <a:endParaRPr lang="sv-SE" sz="1050">
              <a:latin typeface="+mn-lt"/>
            </a:endParaRPr>
          </a:p>
          <a:p>
            <a:endParaRPr lang="sv-SE">
              <a:cs typeface="Calibri" panose="020F0502020204030204" pitchFamily="34" charset="0"/>
            </a:endParaRPr>
          </a:p>
        </p:txBody>
      </p:sp>
      <p:sp>
        <p:nvSpPr>
          <p:cNvPr id="17" name="Title 16">
            <a:extLst>
              <a:ext uri="{FF2B5EF4-FFF2-40B4-BE49-F238E27FC236}">
                <a16:creationId xmlns:a16="http://schemas.microsoft.com/office/drawing/2014/main" id="{0E8A8A85-35D8-9641-98AF-DC010D2BB533}"/>
              </a:ext>
            </a:extLst>
          </p:cNvPr>
          <p:cNvSpPr>
            <a:spLocks noGrp="1"/>
          </p:cNvSpPr>
          <p:nvPr>
            <p:ph type="title"/>
          </p:nvPr>
        </p:nvSpPr>
        <p:spPr>
          <a:xfrm>
            <a:off x="0" y="0"/>
            <a:ext cx="8900098" cy="880163"/>
          </a:xfrm>
          <a:noFill/>
        </p:spPr>
        <p:txBody>
          <a:bodyPr lIns="251999" tIns="432000" rIns="144000" bIns="0"/>
          <a:lstStyle/>
          <a:p>
            <a:r>
              <a:rPr lang="en-SE" sz="2800">
                <a:solidFill>
                  <a:schemeClr val="bg1"/>
                </a:solidFill>
                <a:highlight>
                  <a:srgbClr val="414A4F"/>
                </a:highlight>
                <a:latin typeface="Calibri" panose="020F0502020204030204" pitchFamily="34" charset="0"/>
                <a:cs typeface="Arial" panose="020B0604020202020204" pitchFamily="34" charset="0"/>
              </a:rPr>
              <a:t>BAKGRUND OCH GENOMFÖRANDE</a:t>
            </a:r>
            <a:endParaRPr lang="sv-SE" sz="2800">
              <a:solidFill>
                <a:schemeClr val="bg1"/>
              </a:solidFill>
              <a:highlight>
                <a:srgbClr val="414A4F"/>
              </a:highlight>
            </a:endParaRPr>
          </a:p>
        </p:txBody>
      </p:sp>
      <p:sp>
        <p:nvSpPr>
          <p:cNvPr id="9" name="Text Placeholder 8">
            <a:extLst>
              <a:ext uri="{FF2B5EF4-FFF2-40B4-BE49-F238E27FC236}">
                <a16:creationId xmlns:a16="http://schemas.microsoft.com/office/drawing/2014/main" id="{EC194617-FCB2-C246-B8C5-30FAF5E6D42A}"/>
              </a:ext>
            </a:extLst>
          </p:cNvPr>
          <p:cNvSpPr>
            <a:spLocks noGrp="1"/>
          </p:cNvSpPr>
          <p:nvPr>
            <p:ph type="body" sz="quarter" idx="23"/>
          </p:nvPr>
        </p:nvSpPr>
        <p:spPr>
          <a:xfrm>
            <a:off x="251221" y="986962"/>
            <a:ext cx="2809585" cy="1304235"/>
          </a:xfrm>
          <a:solidFill>
            <a:schemeClr val="bg1"/>
          </a:solidFill>
        </p:spPr>
        <p:txBody>
          <a:bodyPr/>
          <a:lstStyle/>
          <a:p>
            <a:r>
              <a:rPr lang="sv-SE" dirty="0">
                <a:cs typeface="Calibri" panose="020F0502020204030204" pitchFamily="34" charset="0"/>
              </a:rPr>
              <a:t>BAKGRUND</a:t>
            </a:r>
          </a:p>
          <a:p>
            <a:r>
              <a:rPr lang="sv-SE" sz="1050" b="0" dirty="0">
                <a:cs typeface="Calibri" panose="020F0502020204030204" pitchFamily="34" charset="0"/>
              </a:rPr>
              <a:t>Undersökningen har genomförts av </a:t>
            </a:r>
            <a:r>
              <a:rPr lang="sv-SE" sz="1050" b="0" dirty="0" err="1">
                <a:cs typeface="Calibri" panose="020F0502020204030204" pitchFamily="34" charset="0"/>
              </a:rPr>
              <a:t>Novus</a:t>
            </a:r>
            <a:r>
              <a:rPr lang="sv-SE" sz="1050" b="0" dirty="0">
                <a:cs typeface="Calibri" panose="020F0502020204030204" pitchFamily="34" charset="0"/>
              </a:rPr>
              <a:t> på uppdrag av </a:t>
            </a:r>
            <a:r>
              <a:rPr lang="sv-SE" sz="1050" b="0">
                <a:cs typeface="Calibri" panose="020F0502020204030204" pitchFamily="34" charset="0"/>
              </a:rPr>
              <a:t>Luleå kommun. </a:t>
            </a:r>
            <a:r>
              <a:rPr lang="sv-SE" sz="1050" b="0" dirty="0">
                <a:cs typeface="Calibri" panose="020F0502020204030204" pitchFamily="34" charset="0"/>
              </a:rPr>
              <a:t>Syftet med undersökningen är att undersöka målgruppens inställning till samhällsomställningen i Luleå och delvis jämföra bakåt mot nollmätningen 2023.</a:t>
            </a:r>
            <a:endParaRPr lang="sv-SE" dirty="0">
              <a:cs typeface="Calibri" panose="020F0502020204030204" pitchFamily="34" charset="0"/>
            </a:endParaRPr>
          </a:p>
          <a:p>
            <a:endParaRPr lang="sv-SE" dirty="0">
              <a:cs typeface="Calibri" panose="020F0502020204030204" pitchFamily="34" charset="0"/>
            </a:endParaRPr>
          </a:p>
        </p:txBody>
      </p:sp>
      <p:sp>
        <p:nvSpPr>
          <p:cNvPr id="71" name="Rectangle 70">
            <a:extLst>
              <a:ext uri="{FF2B5EF4-FFF2-40B4-BE49-F238E27FC236}">
                <a16:creationId xmlns:a16="http://schemas.microsoft.com/office/drawing/2014/main" id="{43904B24-F820-7D47-A94A-6F54AF8705E6}"/>
              </a:ext>
            </a:extLst>
          </p:cNvPr>
          <p:cNvSpPr/>
          <p:nvPr/>
        </p:nvSpPr>
        <p:spPr>
          <a:xfrm>
            <a:off x="3242710" y="1308887"/>
            <a:ext cx="2636900" cy="630750"/>
          </a:xfrm>
          <a:prstGeom prst="rect">
            <a:avLst/>
          </a:prstGeom>
          <a:solidFill>
            <a:srgbClr val="EEA624"/>
          </a:solidFill>
          <a:ln>
            <a:noFill/>
          </a:ln>
          <a:effectLst/>
        </p:spPr>
        <p:style>
          <a:lnRef idx="1">
            <a:schemeClr val="accent1"/>
          </a:lnRef>
          <a:fillRef idx="3">
            <a:schemeClr val="accent1"/>
          </a:fillRef>
          <a:effectRef idx="2">
            <a:schemeClr val="accent1"/>
          </a:effectRef>
          <a:fontRef idx="minor">
            <a:schemeClr val="lt1"/>
          </a:fontRef>
        </p:style>
        <p:txBody>
          <a:bodyPr vert="horz" lIns="72000" rtlCol="0" anchor="t" anchorCtr="0"/>
          <a:lstStyle/>
          <a:p>
            <a:pPr marL="0" marR="0" lvl="1" indent="0" algn="l" defTabSz="3429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a:ln>
                  <a:noFill/>
                </a:ln>
                <a:solidFill>
                  <a:srgbClr val="FFFFFF"/>
                </a:solidFill>
                <a:effectLst/>
                <a:uLnTx/>
                <a:uFillTx/>
                <a:latin typeface="Calibri" panose="020F0502020204030204"/>
                <a:ea typeface="+mn-ea"/>
                <a:cs typeface="+mn-cs"/>
              </a:rPr>
              <a:t>Antal genomförda intervjuer: </a:t>
            </a:r>
            <a:r>
              <a:rPr lang="sv-SE" sz="1100" b="1">
                <a:solidFill>
                  <a:srgbClr val="FFFFFF"/>
                </a:solidFill>
                <a:latin typeface="Calibri" panose="020F0502020204030204"/>
              </a:rPr>
              <a:t>395</a:t>
            </a:r>
            <a:endParaRPr kumimoji="0" lang="sv-SE" sz="11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1" indent="0" algn="l" defTabSz="3429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1" indent="0" algn="l" defTabSz="342900" rtl="0" eaLnBrk="1" fontAlgn="auto" latinLnBrk="0" hangingPunct="1">
              <a:lnSpc>
                <a:spcPct val="100000"/>
              </a:lnSpc>
              <a:spcBef>
                <a:spcPts val="0"/>
              </a:spcBef>
              <a:spcAft>
                <a:spcPts val="0"/>
              </a:spcAft>
              <a:buClrTx/>
              <a:buSzTx/>
              <a:buFontTx/>
              <a:buNone/>
              <a:tabLst/>
              <a:defRPr/>
            </a:pPr>
            <a:r>
              <a:rPr kumimoji="0" lang="sv-SE" sz="850" b="0" i="0" u="none" strike="noStrike" kern="1200" cap="none" spc="0" normalizeH="0" baseline="0" noProof="0">
                <a:ln>
                  <a:noFill/>
                </a:ln>
                <a:solidFill>
                  <a:srgbClr val="FFFFFF"/>
                </a:solidFill>
                <a:effectLst/>
                <a:uLnTx/>
                <a:uFillTx/>
                <a:latin typeface="Calibri" panose="020F0502020204030204"/>
                <a:ea typeface="+mn-ea"/>
                <a:cs typeface="+mn-cs"/>
              </a:rPr>
              <a:t>Fältperiod </a:t>
            </a:r>
            <a:r>
              <a:rPr lang="sv-SE" sz="850">
                <a:solidFill>
                  <a:srgbClr val="FFFFFF"/>
                </a:solidFill>
                <a:latin typeface="Calibri" panose="020F0502020204030204"/>
              </a:rPr>
              <a:t>9 april</a:t>
            </a:r>
            <a:r>
              <a:rPr kumimoji="0" lang="sv-SE" sz="850" b="0" i="0" u="none" strike="noStrike" kern="1200" cap="none" spc="0" normalizeH="0" baseline="0" noProof="0">
                <a:ln>
                  <a:noFill/>
                </a:ln>
                <a:solidFill>
                  <a:srgbClr val="FFFFFF"/>
                </a:solidFill>
                <a:effectLst/>
                <a:uLnTx/>
                <a:uFillTx/>
                <a:latin typeface="Calibri" panose="020F0502020204030204"/>
                <a:ea typeface="+mn-ea"/>
                <a:cs typeface="+mn-cs"/>
              </a:rPr>
              <a:t> - </a:t>
            </a:r>
            <a:r>
              <a:rPr lang="sv-SE" sz="850">
                <a:solidFill>
                  <a:srgbClr val="FFFFFF"/>
                </a:solidFill>
                <a:latin typeface="Calibri" panose="020F0502020204030204"/>
              </a:rPr>
              <a:t>9</a:t>
            </a:r>
            <a:r>
              <a:rPr kumimoji="0" lang="sv-SE" sz="850" b="0" i="0" u="none" strike="noStrike" kern="1200" cap="none" spc="0" normalizeH="0" baseline="0" noProof="0">
                <a:ln>
                  <a:noFill/>
                </a:ln>
                <a:solidFill>
                  <a:srgbClr val="FFFFFF"/>
                </a:solidFill>
                <a:effectLst/>
                <a:uLnTx/>
                <a:uFillTx/>
                <a:latin typeface="Calibri" panose="020F0502020204030204"/>
                <a:ea typeface="+mn-ea"/>
                <a:cs typeface="+mn-cs"/>
              </a:rPr>
              <a:t> maj 2024</a:t>
            </a:r>
          </a:p>
        </p:txBody>
      </p:sp>
      <p:sp>
        <p:nvSpPr>
          <p:cNvPr id="76" name="Rectangle 75">
            <a:extLst>
              <a:ext uri="{FF2B5EF4-FFF2-40B4-BE49-F238E27FC236}">
                <a16:creationId xmlns:a16="http://schemas.microsoft.com/office/drawing/2014/main" id="{4EB93654-F911-D844-B7EE-A30D51570BF7}"/>
              </a:ext>
            </a:extLst>
          </p:cNvPr>
          <p:cNvSpPr/>
          <p:nvPr/>
        </p:nvSpPr>
        <p:spPr>
          <a:xfrm>
            <a:off x="8048330" y="1488593"/>
            <a:ext cx="750593" cy="750593"/>
          </a:xfrm>
          <a:prstGeom prst="rect">
            <a:avLst/>
          </a:prstGeom>
          <a:solidFill>
            <a:srgbClr val="EEA624"/>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nchorCtr="0"/>
          <a:lstStyle/>
          <a:p>
            <a:pPr marL="0" marR="0" lvl="1" indent="0" algn="l" defTabSz="3429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srgbClr val="FFFFFF"/>
                </a:solidFill>
                <a:effectLst/>
                <a:uLnTx/>
                <a:uFillTx/>
                <a:latin typeface="Calibri" panose="020F0502020204030204"/>
                <a:ea typeface="+mn-ea"/>
                <a:cs typeface="+mn-cs"/>
              </a:rPr>
              <a:t>Ålder:</a:t>
            </a:r>
          </a:p>
          <a:p>
            <a:pPr marL="0" marR="0" lvl="1" indent="0" algn="l" defTabSz="342900" rtl="0" eaLnBrk="1" fontAlgn="auto" latinLnBrk="0" hangingPunct="1">
              <a:lnSpc>
                <a:spcPct val="100000"/>
              </a:lnSpc>
              <a:spcBef>
                <a:spcPts val="0"/>
              </a:spcBef>
              <a:spcAft>
                <a:spcPts val="0"/>
              </a:spcAft>
              <a:buClrTx/>
              <a:buSzTx/>
              <a:buFontTx/>
              <a:buNone/>
              <a:tabLst/>
              <a:defRPr/>
            </a:pPr>
            <a:r>
              <a:rPr lang="sv-SE" sz="1100" b="1">
                <a:solidFill>
                  <a:srgbClr val="FFFFFF"/>
                </a:solidFill>
                <a:latin typeface="Calibri" panose="020F0502020204030204"/>
              </a:rPr>
              <a:t>18</a:t>
            </a:r>
            <a:r>
              <a:rPr kumimoji="0" lang="sv-SE" sz="1100" b="1" i="0" u="none" strike="noStrike" kern="1200" cap="none" spc="0" normalizeH="0" baseline="0" noProof="0">
                <a:ln>
                  <a:noFill/>
                </a:ln>
                <a:solidFill>
                  <a:srgbClr val="FFFFFF"/>
                </a:solidFill>
                <a:effectLst/>
                <a:uLnTx/>
                <a:uFillTx/>
                <a:latin typeface="Calibri" panose="020F0502020204030204"/>
                <a:ea typeface="+mn-ea"/>
                <a:cs typeface="+mn-cs"/>
              </a:rPr>
              <a:t>-84 år</a:t>
            </a:r>
            <a:endParaRPr kumimoji="0" lang="sv-SE"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Freeform 9">
            <a:extLst>
              <a:ext uri="{FF2B5EF4-FFF2-40B4-BE49-F238E27FC236}">
                <a16:creationId xmlns:a16="http://schemas.microsoft.com/office/drawing/2014/main" id="{F72AC439-1FD2-504E-8960-4A452F566A90}"/>
              </a:ext>
            </a:extLst>
          </p:cNvPr>
          <p:cNvSpPr>
            <a:spLocks noEditPoints="1"/>
          </p:cNvSpPr>
          <p:nvPr/>
        </p:nvSpPr>
        <p:spPr bwMode="auto">
          <a:xfrm>
            <a:off x="6175206" y="1476255"/>
            <a:ext cx="307790" cy="742688"/>
          </a:xfrm>
          <a:custGeom>
            <a:avLst/>
            <a:gdLst/>
            <a:ahLst/>
            <a:cxnLst>
              <a:cxn ang="0">
                <a:pos x="29" y="28"/>
              </a:cxn>
              <a:cxn ang="0">
                <a:pos x="35" y="35"/>
              </a:cxn>
              <a:cxn ang="0">
                <a:pos x="47" y="26"/>
              </a:cxn>
              <a:cxn ang="0">
                <a:pos x="57" y="54"/>
              </a:cxn>
              <a:cxn ang="0">
                <a:pos x="51" y="52"/>
              </a:cxn>
              <a:cxn ang="0">
                <a:pos x="46" y="69"/>
              </a:cxn>
              <a:cxn ang="0">
                <a:pos x="51" y="63"/>
              </a:cxn>
              <a:cxn ang="0">
                <a:pos x="49" y="145"/>
              </a:cxn>
              <a:cxn ang="0">
                <a:pos x="42" y="147"/>
              </a:cxn>
              <a:cxn ang="0">
                <a:pos x="43" y="95"/>
              </a:cxn>
              <a:cxn ang="0">
                <a:pos x="36" y="95"/>
              </a:cxn>
              <a:cxn ang="0">
                <a:pos x="25" y="147"/>
              </a:cxn>
              <a:cxn ang="0">
                <a:pos x="25" y="64"/>
              </a:cxn>
              <a:cxn ang="0">
                <a:pos x="34" y="23"/>
              </a:cxn>
              <a:cxn ang="0">
                <a:pos x="29" y="10"/>
              </a:cxn>
              <a:cxn ang="0">
                <a:pos x="34" y="2"/>
              </a:cxn>
              <a:cxn ang="0">
                <a:pos x="50" y="12"/>
              </a:cxn>
              <a:cxn ang="0">
                <a:pos x="45" y="12"/>
              </a:cxn>
              <a:cxn ang="0">
                <a:pos x="40" y="25"/>
              </a:cxn>
              <a:cxn ang="0">
                <a:pos x="29" y="28"/>
              </a:cxn>
              <a:cxn ang="0">
                <a:pos x="22" y="61"/>
              </a:cxn>
              <a:cxn ang="0">
                <a:pos x="27" y="57"/>
              </a:cxn>
              <a:cxn ang="0">
                <a:pos x="26" y="45"/>
              </a:cxn>
              <a:cxn ang="0">
                <a:pos x="12" y="50"/>
              </a:cxn>
              <a:cxn ang="0">
                <a:pos x="22" y="61"/>
              </a:cxn>
              <a:cxn ang="0">
                <a:pos x="43" y="14"/>
              </a:cxn>
              <a:cxn ang="0">
                <a:pos x="37" y="13"/>
              </a:cxn>
              <a:cxn ang="0">
                <a:pos x="34" y="15"/>
              </a:cxn>
              <a:cxn ang="0">
                <a:pos x="36" y="19"/>
              </a:cxn>
              <a:cxn ang="0">
                <a:pos x="38" y="16"/>
              </a:cxn>
              <a:cxn ang="0">
                <a:pos x="40" y="19"/>
              </a:cxn>
              <a:cxn ang="0">
                <a:pos x="37" y="22"/>
              </a:cxn>
              <a:cxn ang="0">
                <a:pos x="43" y="14"/>
              </a:cxn>
            </a:cxnLst>
            <a:rect l="0" t="0" r="r" b="b"/>
            <a:pathLst>
              <a:path w="61" h="147">
                <a:moveTo>
                  <a:pt x="29" y="28"/>
                </a:moveTo>
                <a:cubicBezTo>
                  <a:pt x="29" y="32"/>
                  <a:pt x="32" y="33"/>
                  <a:pt x="35" y="35"/>
                </a:cubicBezTo>
                <a:cubicBezTo>
                  <a:pt x="41" y="33"/>
                  <a:pt x="43" y="28"/>
                  <a:pt x="47" y="26"/>
                </a:cubicBezTo>
                <a:cubicBezTo>
                  <a:pt x="57" y="27"/>
                  <a:pt x="61" y="45"/>
                  <a:pt x="57" y="54"/>
                </a:cubicBezTo>
                <a:cubicBezTo>
                  <a:pt x="53" y="55"/>
                  <a:pt x="55" y="51"/>
                  <a:pt x="51" y="52"/>
                </a:cubicBezTo>
                <a:cubicBezTo>
                  <a:pt x="49" y="57"/>
                  <a:pt x="48" y="63"/>
                  <a:pt x="46" y="69"/>
                </a:cubicBezTo>
                <a:cubicBezTo>
                  <a:pt x="51" y="71"/>
                  <a:pt x="51" y="67"/>
                  <a:pt x="51" y="63"/>
                </a:cubicBezTo>
                <a:cubicBezTo>
                  <a:pt x="61" y="86"/>
                  <a:pt x="51" y="119"/>
                  <a:pt x="49" y="145"/>
                </a:cubicBezTo>
                <a:cubicBezTo>
                  <a:pt x="47" y="146"/>
                  <a:pt x="45" y="147"/>
                  <a:pt x="42" y="147"/>
                </a:cubicBezTo>
                <a:cubicBezTo>
                  <a:pt x="46" y="131"/>
                  <a:pt x="47" y="112"/>
                  <a:pt x="43" y="95"/>
                </a:cubicBezTo>
                <a:cubicBezTo>
                  <a:pt x="41" y="95"/>
                  <a:pt x="38" y="95"/>
                  <a:pt x="36" y="95"/>
                </a:cubicBezTo>
                <a:cubicBezTo>
                  <a:pt x="26" y="108"/>
                  <a:pt x="41" y="141"/>
                  <a:pt x="25" y="147"/>
                </a:cubicBezTo>
                <a:cubicBezTo>
                  <a:pt x="27" y="123"/>
                  <a:pt x="21" y="96"/>
                  <a:pt x="25" y="64"/>
                </a:cubicBezTo>
                <a:cubicBezTo>
                  <a:pt x="0" y="55"/>
                  <a:pt x="14" y="25"/>
                  <a:pt x="34" y="23"/>
                </a:cubicBezTo>
                <a:cubicBezTo>
                  <a:pt x="35" y="20"/>
                  <a:pt x="30" y="14"/>
                  <a:pt x="29" y="10"/>
                </a:cubicBezTo>
                <a:cubicBezTo>
                  <a:pt x="29" y="6"/>
                  <a:pt x="32" y="4"/>
                  <a:pt x="34" y="2"/>
                </a:cubicBezTo>
                <a:cubicBezTo>
                  <a:pt x="44" y="0"/>
                  <a:pt x="50" y="7"/>
                  <a:pt x="50" y="12"/>
                </a:cubicBezTo>
                <a:cubicBezTo>
                  <a:pt x="49" y="13"/>
                  <a:pt x="47" y="13"/>
                  <a:pt x="45" y="12"/>
                </a:cubicBezTo>
                <a:cubicBezTo>
                  <a:pt x="45" y="18"/>
                  <a:pt x="42" y="21"/>
                  <a:pt x="40" y="25"/>
                </a:cubicBezTo>
                <a:cubicBezTo>
                  <a:pt x="31" y="26"/>
                  <a:pt x="35" y="26"/>
                  <a:pt x="29" y="28"/>
                </a:cubicBezTo>
                <a:close/>
                <a:moveTo>
                  <a:pt x="22" y="61"/>
                </a:moveTo>
                <a:cubicBezTo>
                  <a:pt x="21" y="56"/>
                  <a:pt x="26" y="61"/>
                  <a:pt x="27" y="57"/>
                </a:cubicBezTo>
                <a:cubicBezTo>
                  <a:pt x="28" y="52"/>
                  <a:pt x="26" y="50"/>
                  <a:pt x="26" y="45"/>
                </a:cubicBezTo>
                <a:cubicBezTo>
                  <a:pt x="22" y="50"/>
                  <a:pt x="17" y="50"/>
                  <a:pt x="12" y="50"/>
                </a:cubicBezTo>
                <a:cubicBezTo>
                  <a:pt x="16" y="53"/>
                  <a:pt x="17" y="58"/>
                  <a:pt x="22" y="61"/>
                </a:cubicBezTo>
                <a:close/>
                <a:moveTo>
                  <a:pt x="43" y="14"/>
                </a:moveTo>
                <a:cubicBezTo>
                  <a:pt x="39" y="16"/>
                  <a:pt x="41" y="13"/>
                  <a:pt x="37" y="13"/>
                </a:cubicBezTo>
                <a:cubicBezTo>
                  <a:pt x="36" y="14"/>
                  <a:pt x="36" y="15"/>
                  <a:pt x="34" y="15"/>
                </a:cubicBezTo>
                <a:cubicBezTo>
                  <a:pt x="34" y="17"/>
                  <a:pt x="34" y="19"/>
                  <a:pt x="36" y="19"/>
                </a:cubicBezTo>
                <a:cubicBezTo>
                  <a:pt x="36" y="18"/>
                  <a:pt x="37" y="17"/>
                  <a:pt x="38" y="16"/>
                </a:cubicBezTo>
                <a:cubicBezTo>
                  <a:pt x="38" y="18"/>
                  <a:pt x="40" y="18"/>
                  <a:pt x="40" y="19"/>
                </a:cubicBezTo>
                <a:cubicBezTo>
                  <a:pt x="40" y="22"/>
                  <a:pt x="37" y="20"/>
                  <a:pt x="37" y="22"/>
                </a:cubicBezTo>
                <a:cubicBezTo>
                  <a:pt x="42" y="23"/>
                  <a:pt x="42" y="18"/>
                  <a:pt x="43" y="14"/>
                </a:cubicBezTo>
                <a:close/>
              </a:path>
            </a:pathLst>
          </a:custGeom>
          <a:solidFill>
            <a:schemeClr val="accent6"/>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78" name="Grupp 579">
            <a:extLst>
              <a:ext uri="{FF2B5EF4-FFF2-40B4-BE49-F238E27FC236}">
                <a16:creationId xmlns:a16="http://schemas.microsoft.com/office/drawing/2014/main" id="{DA0BF21A-171B-CA49-813B-ED7DE66F57ED}"/>
              </a:ext>
            </a:extLst>
          </p:cNvPr>
          <p:cNvGrpSpPr/>
          <p:nvPr/>
        </p:nvGrpSpPr>
        <p:grpSpPr>
          <a:xfrm>
            <a:off x="7124123" y="1456220"/>
            <a:ext cx="238464" cy="775266"/>
            <a:chOff x="1106487" y="869950"/>
            <a:chExt cx="366713" cy="1192213"/>
          </a:xfrm>
          <a:solidFill>
            <a:schemeClr val="accent6"/>
          </a:solidFill>
        </p:grpSpPr>
        <p:sp>
          <p:nvSpPr>
            <p:cNvPr id="79" name="Freeform 88">
              <a:extLst>
                <a:ext uri="{FF2B5EF4-FFF2-40B4-BE49-F238E27FC236}">
                  <a16:creationId xmlns:a16="http://schemas.microsoft.com/office/drawing/2014/main" id="{175DC903-2227-0442-B312-E2D87D309CC9}"/>
                </a:ext>
              </a:extLst>
            </p:cNvPr>
            <p:cNvSpPr>
              <a:spLocks/>
            </p:cNvSpPr>
            <p:nvPr/>
          </p:nvSpPr>
          <p:spPr bwMode="auto">
            <a:xfrm>
              <a:off x="1274762" y="984250"/>
              <a:ext cx="22225" cy="15875"/>
            </a:xfrm>
            <a:custGeom>
              <a:avLst/>
              <a:gdLst/>
              <a:ahLst/>
              <a:cxnLst>
                <a:cxn ang="0">
                  <a:pos x="3" y="0"/>
                </a:cxn>
                <a:cxn ang="0">
                  <a:pos x="0" y="0"/>
                </a:cxn>
                <a:cxn ang="0">
                  <a:pos x="3" y="0"/>
                </a:cxn>
              </a:cxnLst>
              <a:rect l="0" t="0" r="r" b="b"/>
              <a:pathLst>
                <a:path w="3" h="2">
                  <a:moveTo>
                    <a:pt x="3" y="0"/>
                  </a:moveTo>
                  <a:cubicBezTo>
                    <a:pt x="3" y="1"/>
                    <a:pt x="0" y="2"/>
                    <a:pt x="0" y="0"/>
                  </a:cubicBezTo>
                  <a:cubicBezTo>
                    <a:pt x="2" y="0"/>
                    <a:pt x="1" y="0"/>
                    <a:pt x="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0" name="Freeform 89">
              <a:extLst>
                <a:ext uri="{FF2B5EF4-FFF2-40B4-BE49-F238E27FC236}">
                  <a16:creationId xmlns:a16="http://schemas.microsoft.com/office/drawing/2014/main" id="{D17F68B4-8B83-B841-A0F5-F64FB2F8AD36}"/>
                </a:ext>
              </a:extLst>
            </p:cNvPr>
            <p:cNvSpPr>
              <a:spLocks/>
            </p:cNvSpPr>
            <p:nvPr/>
          </p:nvSpPr>
          <p:spPr bwMode="auto">
            <a:xfrm>
              <a:off x="1266825" y="992188"/>
              <a:ext cx="46038" cy="30163"/>
            </a:xfrm>
            <a:custGeom>
              <a:avLst/>
              <a:gdLst/>
              <a:ahLst/>
              <a:cxnLst>
                <a:cxn ang="0">
                  <a:pos x="3" y="2"/>
                </a:cxn>
                <a:cxn ang="0">
                  <a:pos x="3" y="2"/>
                </a:cxn>
                <a:cxn ang="0">
                  <a:pos x="0" y="0"/>
                </a:cxn>
                <a:cxn ang="0">
                  <a:pos x="5" y="0"/>
                </a:cxn>
                <a:cxn ang="0">
                  <a:pos x="1" y="2"/>
                </a:cxn>
                <a:cxn ang="0">
                  <a:pos x="3" y="2"/>
                </a:cxn>
              </a:cxnLst>
              <a:rect l="0" t="0" r="r" b="b"/>
              <a:pathLst>
                <a:path w="6" h="4">
                  <a:moveTo>
                    <a:pt x="3" y="2"/>
                  </a:moveTo>
                  <a:cubicBezTo>
                    <a:pt x="3" y="2"/>
                    <a:pt x="3" y="2"/>
                    <a:pt x="3" y="2"/>
                  </a:cubicBezTo>
                  <a:cubicBezTo>
                    <a:pt x="2" y="1"/>
                    <a:pt x="0" y="3"/>
                    <a:pt x="0" y="0"/>
                  </a:cubicBezTo>
                  <a:cubicBezTo>
                    <a:pt x="1" y="0"/>
                    <a:pt x="4" y="1"/>
                    <a:pt x="5" y="0"/>
                  </a:cubicBezTo>
                  <a:cubicBezTo>
                    <a:pt x="6" y="1"/>
                    <a:pt x="3" y="4"/>
                    <a:pt x="1" y="2"/>
                  </a:cubicBezTo>
                  <a:cubicBezTo>
                    <a:pt x="1" y="1"/>
                    <a:pt x="3" y="2"/>
                    <a:pt x="3"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 name="Freeform 90">
              <a:extLst>
                <a:ext uri="{FF2B5EF4-FFF2-40B4-BE49-F238E27FC236}">
                  <a16:creationId xmlns:a16="http://schemas.microsoft.com/office/drawing/2014/main" id="{2EEAADF9-1326-064B-93E4-299AE886DC3A}"/>
                </a:ext>
              </a:extLst>
            </p:cNvPr>
            <p:cNvSpPr>
              <a:spLocks noEditPoints="1"/>
            </p:cNvSpPr>
            <p:nvPr/>
          </p:nvSpPr>
          <p:spPr bwMode="auto">
            <a:xfrm>
              <a:off x="1106487" y="869950"/>
              <a:ext cx="366713" cy="1192213"/>
            </a:xfrm>
            <a:custGeom>
              <a:avLst/>
              <a:gdLst/>
              <a:ahLst/>
              <a:cxnLst>
                <a:cxn ang="0">
                  <a:pos x="28" y="9"/>
                </a:cxn>
                <a:cxn ang="0">
                  <a:pos x="17" y="10"/>
                </a:cxn>
                <a:cxn ang="0">
                  <a:pos x="19" y="18"/>
                </a:cxn>
                <a:cxn ang="0">
                  <a:pos x="28" y="17"/>
                </a:cxn>
                <a:cxn ang="0">
                  <a:pos x="28" y="19"/>
                </a:cxn>
                <a:cxn ang="0">
                  <a:pos x="33" y="25"/>
                </a:cxn>
                <a:cxn ang="0">
                  <a:pos x="47" y="66"/>
                </a:cxn>
                <a:cxn ang="0">
                  <a:pos x="45" y="75"/>
                </a:cxn>
                <a:cxn ang="0">
                  <a:pos x="44" y="76"/>
                </a:cxn>
                <a:cxn ang="0">
                  <a:pos x="41" y="82"/>
                </a:cxn>
                <a:cxn ang="0">
                  <a:pos x="42" y="98"/>
                </a:cxn>
                <a:cxn ang="0">
                  <a:pos x="40" y="120"/>
                </a:cxn>
                <a:cxn ang="0">
                  <a:pos x="38" y="136"/>
                </a:cxn>
                <a:cxn ang="0">
                  <a:pos x="37" y="139"/>
                </a:cxn>
                <a:cxn ang="0">
                  <a:pos x="35" y="146"/>
                </a:cxn>
                <a:cxn ang="0">
                  <a:pos x="28" y="145"/>
                </a:cxn>
                <a:cxn ang="0">
                  <a:pos x="17" y="153"/>
                </a:cxn>
                <a:cxn ang="0">
                  <a:pos x="18" y="152"/>
                </a:cxn>
                <a:cxn ang="0">
                  <a:pos x="18" y="143"/>
                </a:cxn>
                <a:cxn ang="0">
                  <a:pos x="18" y="140"/>
                </a:cxn>
                <a:cxn ang="0">
                  <a:pos x="14" y="123"/>
                </a:cxn>
                <a:cxn ang="0">
                  <a:pos x="9" y="80"/>
                </a:cxn>
                <a:cxn ang="0">
                  <a:pos x="6" y="78"/>
                </a:cxn>
                <a:cxn ang="0">
                  <a:pos x="5" y="78"/>
                </a:cxn>
                <a:cxn ang="0">
                  <a:pos x="3" y="75"/>
                </a:cxn>
                <a:cxn ang="0">
                  <a:pos x="0" y="53"/>
                </a:cxn>
                <a:cxn ang="0">
                  <a:pos x="1" y="49"/>
                </a:cxn>
                <a:cxn ang="0">
                  <a:pos x="3" y="35"/>
                </a:cxn>
                <a:cxn ang="0">
                  <a:pos x="13" y="25"/>
                </a:cxn>
                <a:cxn ang="0">
                  <a:pos x="18" y="19"/>
                </a:cxn>
                <a:cxn ang="0">
                  <a:pos x="20" y="0"/>
                </a:cxn>
                <a:cxn ang="0">
                  <a:pos x="30" y="12"/>
                </a:cxn>
                <a:cxn ang="0">
                  <a:pos x="28" y="22"/>
                </a:cxn>
                <a:cxn ang="0">
                  <a:pos x="18" y="21"/>
                </a:cxn>
                <a:cxn ang="0">
                  <a:pos x="30" y="25"/>
                </a:cxn>
                <a:cxn ang="0">
                  <a:pos x="27" y="72"/>
                </a:cxn>
                <a:cxn ang="0">
                  <a:pos x="27" y="69"/>
                </a:cxn>
                <a:cxn ang="0">
                  <a:pos x="22" y="73"/>
                </a:cxn>
                <a:cxn ang="0">
                  <a:pos x="22" y="72"/>
                </a:cxn>
                <a:cxn ang="0">
                  <a:pos x="26" y="72"/>
                </a:cxn>
                <a:cxn ang="0">
                  <a:pos x="33" y="77"/>
                </a:cxn>
                <a:cxn ang="0">
                  <a:pos x="38" y="78"/>
                </a:cxn>
                <a:cxn ang="0">
                  <a:pos x="37" y="74"/>
                </a:cxn>
                <a:cxn ang="0">
                  <a:pos x="12" y="78"/>
                </a:cxn>
                <a:cxn ang="0">
                  <a:pos x="15" y="75"/>
                </a:cxn>
                <a:cxn ang="0">
                  <a:pos x="12" y="78"/>
                </a:cxn>
                <a:cxn ang="0">
                  <a:pos x="41" y="80"/>
                </a:cxn>
                <a:cxn ang="0">
                  <a:pos x="25" y="93"/>
                </a:cxn>
                <a:cxn ang="0">
                  <a:pos x="25" y="123"/>
                </a:cxn>
                <a:cxn ang="0">
                  <a:pos x="28" y="129"/>
                </a:cxn>
                <a:cxn ang="0">
                  <a:pos x="29" y="102"/>
                </a:cxn>
                <a:cxn ang="0">
                  <a:pos x="25" y="92"/>
                </a:cxn>
                <a:cxn ang="0">
                  <a:pos x="19" y="151"/>
                </a:cxn>
                <a:cxn ang="0">
                  <a:pos x="23" y="150"/>
                </a:cxn>
              </a:cxnLst>
              <a:rect l="0" t="0" r="r" b="b"/>
              <a:pathLst>
                <a:path w="48" h="156">
                  <a:moveTo>
                    <a:pt x="30" y="12"/>
                  </a:moveTo>
                  <a:cubicBezTo>
                    <a:pt x="28" y="13"/>
                    <a:pt x="29" y="9"/>
                    <a:pt x="28" y="9"/>
                  </a:cubicBezTo>
                  <a:cubicBezTo>
                    <a:pt x="27" y="9"/>
                    <a:pt x="27" y="6"/>
                    <a:pt x="25" y="6"/>
                  </a:cubicBezTo>
                  <a:cubicBezTo>
                    <a:pt x="21" y="5"/>
                    <a:pt x="19" y="8"/>
                    <a:pt x="17" y="10"/>
                  </a:cubicBezTo>
                  <a:cubicBezTo>
                    <a:pt x="17" y="14"/>
                    <a:pt x="17" y="17"/>
                    <a:pt x="19" y="19"/>
                  </a:cubicBezTo>
                  <a:cubicBezTo>
                    <a:pt x="19" y="19"/>
                    <a:pt x="19" y="18"/>
                    <a:pt x="19" y="18"/>
                  </a:cubicBezTo>
                  <a:cubicBezTo>
                    <a:pt x="20" y="18"/>
                    <a:pt x="22" y="20"/>
                    <a:pt x="22" y="21"/>
                  </a:cubicBezTo>
                  <a:cubicBezTo>
                    <a:pt x="26" y="21"/>
                    <a:pt x="27" y="17"/>
                    <a:pt x="28" y="17"/>
                  </a:cubicBezTo>
                  <a:cubicBezTo>
                    <a:pt x="28" y="15"/>
                    <a:pt x="28" y="15"/>
                    <a:pt x="29" y="13"/>
                  </a:cubicBezTo>
                  <a:cubicBezTo>
                    <a:pt x="29" y="15"/>
                    <a:pt x="29" y="17"/>
                    <a:pt x="28" y="19"/>
                  </a:cubicBezTo>
                  <a:cubicBezTo>
                    <a:pt x="30" y="20"/>
                    <a:pt x="32" y="22"/>
                    <a:pt x="34" y="23"/>
                  </a:cubicBezTo>
                  <a:cubicBezTo>
                    <a:pt x="34" y="24"/>
                    <a:pt x="33" y="24"/>
                    <a:pt x="33" y="25"/>
                  </a:cubicBezTo>
                  <a:cubicBezTo>
                    <a:pt x="37" y="26"/>
                    <a:pt x="40" y="28"/>
                    <a:pt x="42" y="31"/>
                  </a:cubicBezTo>
                  <a:cubicBezTo>
                    <a:pt x="45" y="42"/>
                    <a:pt x="48" y="54"/>
                    <a:pt x="47" y="66"/>
                  </a:cubicBezTo>
                  <a:cubicBezTo>
                    <a:pt x="46" y="68"/>
                    <a:pt x="45" y="72"/>
                    <a:pt x="46" y="74"/>
                  </a:cubicBezTo>
                  <a:cubicBezTo>
                    <a:pt x="46" y="75"/>
                    <a:pt x="45" y="73"/>
                    <a:pt x="45" y="75"/>
                  </a:cubicBezTo>
                  <a:cubicBezTo>
                    <a:pt x="46" y="75"/>
                    <a:pt x="44" y="75"/>
                    <a:pt x="45" y="77"/>
                  </a:cubicBezTo>
                  <a:cubicBezTo>
                    <a:pt x="45" y="77"/>
                    <a:pt x="45" y="76"/>
                    <a:pt x="44" y="76"/>
                  </a:cubicBezTo>
                  <a:cubicBezTo>
                    <a:pt x="45" y="77"/>
                    <a:pt x="40" y="79"/>
                    <a:pt x="42" y="82"/>
                  </a:cubicBezTo>
                  <a:cubicBezTo>
                    <a:pt x="42" y="82"/>
                    <a:pt x="41" y="82"/>
                    <a:pt x="41" y="82"/>
                  </a:cubicBezTo>
                  <a:cubicBezTo>
                    <a:pt x="42" y="85"/>
                    <a:pt x="41" y="90"/>
                    <a:pt x="42" y="95"/>
                  </a:cubicBezTo>
                  <a:cubicBezTo>
                    <a:pt x="42" y="96"/>
                    <a:pt x="42" y="97"/>
                    <a:pt x="42" y="98"/>
                  </a:cubicBezTo>
                  <a:cubicBezTo>
                    <a:pt x="42" y="102"/>
                    <a:pt x="40" y="105"/>
                    <a:pt x="42" y="109"/>
                  </a:cubicBezTo>
                  <a:cubicBezTo>
                    <a:pt x="40" y="112"/>
                    <a:pt x="41" y="116"/>
                    <a:pt x="40" y="120"/>
                  </a:cubicBezTo>
                  <a:cubicBezTo>
                    <a:pt x="39" y="124"/>
                    <a:pt x="37" y="127"/>
                    <a:pt x="36" y="131"/>
                  </a:cubicBezTo>
                  <a:cubicBezTo>
                    <a:pt x="37" y="133"/>
                    <a:pt x="38" y="134"/>
                    <a:pt x="38" y="136"/>
                  </a:cubicBezTo>
                  <a:cubicBezTo>
                    <a:pt x="38" y="138"/>
                    <a:pt x="37" y="137"/>
                    <a:pt x="36" y="138"/>
                  </a:cubicBezTo>
                  <a:cubicBezTo>
                    <a:pt x="36" y="140"/>
                    <a:pt x="36" y="139"/>
                    <a:pt x="37" y="139"/>
                  </a:cubicBezTo>
                  <a:cubicBezTo>
                    <a:pt x="37" y="140"/>
                    <a:pt x="36" y="140"/>
                    <a:pt x="35" y="140"/>
                  </a:cubicBezTo>
                  <a:cubicBezTo>
                    <a:pt x="35" y="142"/>
                    <a:pt x="36" y="145"/>
                    <a:pt x="35" y="146"/>
                  </a:cubicBezTo>
                  <a:cubicBezTo>
                    <a:pt x="36" y="147"/>
                    <a:pt x="37" y="150"/>
                    <a:pt x="36" y="152"/>
                  </a:cubicBezTo>
                  <a:cubicBezTo>
                    <a:pt x="31" y="153"/>
                    <a:pt x="27" y="151"/>
                    <a:pt x="28" y="145"/>
                  </a:cubicBezTo>
                  <a:cubicBezTo>
                    <a:pt x="27" y="148"/>
                    <a:pt x="26" y="151"/>
                    <a:pt x="26" y="153"/>
                  </a:cubicBezTo>
                  <a:cubicBezTo>
                    <a:pt x="25" y="155"/>
                    <a:pt x="19" y="156"/>
                    <a:pt x="17" y="153"/>
                  </a:cubicBezTo>
                  <a:cubicBezTo>
                    <a:pt x="17" y="152"/>
                    <a:pt x="19" y="153"/>
                    <a:pt x="19" y="152"/>
                  </a:cubicBezTo>
                  <a:cubicBezTo>
                    <a:pt x="19" y="152"/>
                    <a:pt x="18" y="152"/>
                    <a:pt x="18" y="152"/>
                  </a:cubicBezTo>
                  <a:cubicBezTo>
                    <a:pt x="17" y="150"/>
                    <a:pt x="21" y="148"/>
                    <a:pt x="20" y="143"/>
                  </a:cubicBezTo>
                  <a:cubicBezTo>
                    <a:pt x="20" y="142"/>
                    <a:pt x="19" y="144"/>
                    <a:pt x="18" y="143"/>
                  </a:cubicBezTo>
                  <a:cubicBezTo>
                    <a:pt x="18" y="143"/>
                    <a:pt x="17" y="142"/>
                    <a:pt x="17" y="142"/>
                  </a:cubicBezTo>
                  <a:cubicBezTo>
                    <a:pt x="17" y="141"/>
                    <a:pt x="17" y="140"/>
                    <a:pt x="18" y="140"/>
                  </a:cubicBezTo>
                  <a:cubicBezTo>
                    <a:pt x="18" y="139"/>
                    <a:pt x="16" y="138"/>
                    <a:pt x="16" y="136"/>
                  </a:cubicBezTo>
                  <a:cubicBezTo>
                    <a:pt x="16" y="132"/>
                    <a:pt x="14" y="127"/>
                    <a:pt x="14" y="123"/>
                  </a:cubicBezTo>
                  <a:cubicBezTo>
                    <a:pt x="12" y="115"/>
                    <a:pt x="13" y="104"/>
                    <a:pt x="11" y="96"/>
                  </a:cubicBezTo>
                  <a:cubicBezTo>
                    <a:pt x="10" y="90"/>
                    <a:pt x="6" y="85"/>
                    <a:pt x="9" y="80"/>
                  </a:cubicBezTo>
                  <a:cubicBezTo>
                    <a:pt x="9" y="79"/>
                    <a:pt x="9" y="77"/>
                    <a:pt x="9" y="75"/>
                  </a:cubicBezTo>
                  <a:cubicBezTo>
                    <a:pt x="8" y="75"/>
                    <a:pt x="7" y="77"/>
                    <a:pt x="6" y="78"/>
                  </a:cubicBezTo>
                  <a:cubicBezTo>
                    <a:pt x="6" y="78"/>
                    <a:pt x="5" y="77"/>
                    <a:pt x="5" y="77"/>
                  </a:cubicBezTo>
                  <a:cubicBezTo>
                    <a:pt x="5" y="77"/>
                    <a:pt x="5" y="78"/>
                    <a:pt x="5" y="78"/>
                  </a:cubicBezTo>
                  <a:cubicBezTo>
                    <a:pt x="4" y="78"/>
                    <a:pt x="5" y="76"/>
                    <a:pt x="4" y="75"/>
                  </a:cubicBezTo>
                  <a:cubicBezTo>
                    <a:pt x="4" y="74"/>
                    <a:pt x="4" y="75"/>
                    <a:pt x="3" y="75"/>
                  </a:cubicBezTo>
                  <a:cubicBezTo>
                    <a:pt x="3" y="74"/>
                    <a:pt x="3" y="73"/>
                    <a:pt x="3" y="72"/>
                  </a:cubicBezTo>
                  <a:cubicBezTo>
                    <a:pt x="0" y="67"/>
                    <a:pt x="0" y="60"/>
                    <a:pt x="0" y="53"/>
                  </a:cubicBezTo>
                  <a:cubicBezTo>
                    <a:pt x="0" y="52"/>
                    <a:pt x="1" y="52"/>
                    <a:pt x="1" y="52"/>
                  </a:cubicBezTo>
                  <a:cubicBezTo>
                    <a:pt x="1" y="51"/>
                    <a:pt x="0" y="50"/>
                    <a:pt x="1" y="49"/>
                  </a:cubicBezTo>
                  <a:cubicBezTo>
                    <a:pt x="1" y="48"/>
                    <a:pt x="1" y="48"/>
                    <a:pt x="1" y="46"/>
                  </a:cubicBezTo>
                  <a:cubicBezTo>
                    <a:pt x="1" y="43"/>
                    <a:pt x="2" y="38"/>
                    <a:pt x="3" y="35"/>
                  </a:cubicBezTo>
                  <a:cubicBezTo>
                    <a:pt x="4" y="34"/>
                    <a:pt x="3" y="33"/>
                    <a:pt x="4" y="32"/>
                  </a:cubicBezTo>
                  <a:cubicBezTo>
                    <a:pt x="6" y="29"/>
                    <a:pt x="9" y="28"/>
                    <a:pt x="13" y="25"/>
                  </a:cubicBezTo>
                  <a:cubicBezTo>
                    <a:pt x="13" y="25"/>
                    <a:pt x="12" y="25"/>
                    <a:pt x="12" y="25"/>
                  </a:cubicBezTo>
                  <a:cubicBezTo>
                    <a:pt x="14" y="23"/>
                    <a:pt x="15" y="20"/>
                    <a:pt x="18" y="19"/>
                  </a:cubicBezTo>
                  <a:cubicBezTo>
                    <a:pt x="17" y="16"/>
                    <a:pt x="17" y="13"/>
                    <a:pt x="15" y="12"/>
                  </a:cubicBezTo>
                  <a:cubicBezTo>
                    <a:pt x="14" y="6"/>
                    <a:pt x="16" y="1"/>
                    <a:pt x="20" y="0"/>
                  </a:cubicBezTo>
                  <a:cubicBezTo>
                    <a:pt x="27" y="0"/>
                    <a:pt x="31" y="3"/>
                    <a:pt x="30" y="10"/>
                  </a:cubicBezTo>
                  <a:cubicBezTo>
                    <a:pt x="30" y="11"/>
                    <a:pt x="29" y="11"/>
                    <a:pt x="30" y="12"/>
                  </a:cubicBezTo>
                  <a:close/>
                  <a:moveTo>
                    <a:pt x="27" y="22"/>
                  </a:moveTo>
                  <a:cubicBezTo>
                    <a:pt x="27" y="22"/>
                    <a:pt x="28" y="22"/>
                    <a:pt x="28" y="22"/>
                  </a:cubicBezTo>
                  <a:cubicBezTo>
                    <a:pt x="26" y="21"/>
                    <a:pt x="26" y="24"/>
                    <a:pt x="24" y="24"/>
                  </a:cubicBezTo>
                  <a:cubicBezTo>
                    <a:pt x="22" y="24"/>
                    <a:pt x="20" y="22"/>
                    <a:pt x="18" y="21"/>
                  </a:cubicBezTo>
                  <a:cubicBezTo>
                    <a:pt x="17" y="27"/>
                    <a:pt x="21" y="31"/>
                    <a:pt x="24" y="34"/>
                  </a:cubicBezTo>
                  <a:cubicBezTo>
                    <a:pt x="28" y="32"/>
                    <a:pt x="29" y="28"/>
                    <a:pt x="30" y="25"/>
                  </a:cubicBezTo>
                  <a:cubicBezTo>
                    <a:pt x="28" y="24"/>
                    <a:pt x="28" y="22"/>
                    <a:pt x="27" y="22"/>
                  </a:cubicBezTo>
                  <a:close/>
                  <a:moveTo>
                    <a:pt x="27" y="72"/>
                  </a:moveTo>
                  <a:cubicBezTo>
                    <a:pt x="26" y="72"/>
                    <a:pt x="26" y="70"/>
                    <a:pt x="25" y="70"/>
                  </a:cubicBezTo>
                  <a:cubicBezTo>
                    <a:pt x="26" y="70"/>
                    <a:pt x="27" y="70"/>
                    <a:pt x="27" y="69"/>
                  </a:cubicBezTo>
                  <a:cubicBezTo>
                    <a:pt x="25" y="69"/>
                    <a:pt x="23" y="69"/>
                    <a:pt x="22" y="70"/>
                  </a:cubicBezTo>
                  <a:cubicBezTo>
                    <a:pt x="22" y="71"/>
                    <a:pt x="22" y="71"/>
                    <a:pt x="22" y="73"/>
                  </a:cubicBezTo>
                  <a:cubicBezTo>
                    <a:pt x="22" y="73"/>
                    <a:pt x="23" y="74"/>
                    <a:pt x="24" y="73"/>
                  </a:cubicBezTo>
                  <a:cubicBezTo>
                    <a:pt x="23" y="73"/>
                    <a:pt x="22" y="72"/>
                    <a:pt x="22" y="72"/>
                  </a:cubicBezTo>
                  <a:cubicBezTo>
                    <a:pt x="23" y="73"/>
                    <a:pt x="24" y="73"/>
                    <a:pt x="25" y="73"/>
                  </a:cubicBezTo>
                  <a:cubicBezTo>
                    <a:pt x="26" y="72"/>
                    <a:pt x="26" y="72"/>
                    <a:pt x="26" y="72"/>
                  </a:cubicBezTo>
                  <a:cubicBezTo>
                    <a:pt x="26" y="72"/>
                    <a:pt x="26" y="72"/>
                    <a:pt x="27" y="72"/>
                  </a:cubicBezTo>
                  <a:close/>
                  <a:moveTo>
                    <a:pt x="33" y="77"/>
                  </a:moveTo>
                  <a:cubicBezTo>
                    <a:pt x="34" y="78"/>
                    <a:pt x="36" y="77"/>
                    <a:pt x="37" y="76"/>
                  </a:cubicBezTo>
                  <a:cubicBezTo>
                    <a:pt x="37" y="77"/>
                    <a:pt x="37" y="78"/>
                    <a:pt x="38" y="78"/>
                  </a:cubicBezTo>
                  <a:cubicBezTo>
                    <a:pt x="38" y="77"/>
                    <a:pt x="38" y="76"/>
                    <a:pt x="38" y="75"/>
                  </a:cubicBezTo>
                  <a:cubicBezTo>
                    <a:pt x="37" y="75"/>
                    <a:pt x="37" y="74"/>
                    <a:pt x="37" y="74"/>
                  </a:cubicBezTo>
                  <a:cubicBezTo>
                    <a:pt x="36" y="76"/>
                    <a:pt x="34" y="75"/>
                    <a:pt x="33" y="77"/>
                  </a:cubicBezTo>
                  <a:close/>
                  <a:moveTo>
                    <a:pt x="12" y="78"/>
                  </a:moveTo>
                  <a:cubicBezTo>
                    <a:pt x="12" y="77"/>
                    <a:pt x="13" y="77"/>
                    <a:pt x="14" y="76"/>
                  </a:cubicBezTo>
                  <a:cubicBezTo>
                    <a:pt x="14" y="76"/>
                    <a:pt x="15" y="76"/>
                    <a:pt x="15" y="75"/>
                  </a:cubicBezTo>
                  <a:cubicBezTo>
                    <a:pt x="13" y="76"/>
                    <a:pt x="13" y="75"/>
                    <a:pt x="11" y="75"/>
                  </a:cubicBezTo>
                  <a:cubicBezTo>
                    <a:pt x="12" y="76"/>
                    <a:pt x="11" y="78"/>
                    <a:pt x="12" y="78"/>
                  </a:cubicBezTo>
                  <a:close/>
                  <a:moveTo>
                    <a:pt x="40" y="75"/>
                  </a:moveTo>
                  <a:cubicBezTo>
                    <a:pt x="40" y="77"/>
                    <a:pt x="39" y="79"/>
                    <a:pt x="41" y="80"/>
                  </a:cubicBezTo>
                  <a:cubicBezTo>
                    <a:pt x="42" y="78"/>
                    <a:pt x="42" y="76"/>
                    <a:pt x="40" y="75"/>
                  </a:cubicBezTo>
                  <a:close/>
                  <a:moveTo>
                    <a:pt x="25" y="93"/>
                  </a:moveTo>
                  <a:cubicBezTo>
                    <a:pt x="25" y="101"/>
                    <a:pt x="23" y="108"/>
                    <a:pt x="24" y="114"/>
                  </a:cubicBezTo>
                  <a:cubicBezTo>
                    <a:pt x="24" y="117"/>
                    <a:pt x="25" y="120"/>
                    <a:pt x="25" y="123"/>
                  </a:cubicBezTo>
                  <a:cubicBezTo>
                    <a:pt x="26" y="126"/>
                    <a:pt x="25" y="130"/>
                    <a:pt x="26" y="133"/>
                  </a:cubicBezTo>
                  <a:cubicBezTo>
                    <a:pt x="26" y="131"/>
                    <a:pt x="28" y="131"/>
                    <a:pt x="28" y="129"/>
                  </a:cubicBezTo>
                  <a:cubicBezTo>
                    <a:pt x="27" y="124"/>
                    <a:pt x="30" y="118"/>
                    <a:pt x="30" y="113"/>
                  </a:cubicBezTo>
                  <a:cubicBezTo>
                    <a:pt x="28" y="111"/>
                    <a:pt x="30" y="106"/>
                    <a:pt x="29" y="102"/>
                  </a:cubicBezTo>
                  <a:cubicBezTo>
                    <a:pt x="29" y="101"/>
                    <a:pt x="28" y="100"/>
                    <a:pt x="27" y="98"/>
                  </a:cubicBezTo>
                  <a:cubicBezTo>
                    <a:pt x="26" y="96"/>
                    <a:pt x="26" y="92"/>
                    <a:pt x="25" y="92"/>
                  </a:cubicBezTo>
                  <a:cubicBezTo>
                    <a:pt x="25" y="93"/>
                    <a:pt x="25" y="93"/>
                    <a:pt x="25" y="93"/>
                  </a:cubicBezTo>
                  <a:close/>
                  <a:moveTo>
                    <a:pt x="19" y="151"/>
                  </a:moveTo>
                  <a:cubicBezTo>
                    <a:pt x="20" y="151"/>
                    <a:pt x="23" y="151"/>
                    <a:pt x="21" y="150"/>
                  </a:cubicBezTo>
                  <a:cubicBezTo>
                    <a:pt x="22" y="150"/>
                    <a:pt x="23" y="151"/>
                    <a:pt x="23" y="150"/>
                  </a:cubicBezTo>
                  <a:cubicBezTo>
                    <a:pt x="22" y="149"/>
                    <a:pt x="19" y="150"/>
                    <a:pt x="19" y="1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2" name="Freeform 91">
              <a:extLst>
                <a:ext uri="{FF2B5EF4-FFF2-40B4-BE49-F238E27FC236}">
                  <a16:creationId xmlns:a16="http://schemas.microsoft.com/office/drawing/2014/main" id="{43BB73CD-C4F2-BA46-9695-CCF89D458DCC}"/>
                </a:ext>
              </a:extLst>
            </p:cNvPr>
            <p:cNvSpPr>
              <a:spLocks/>
            </p:cNvSpPr>
            <p:nvPr/>
          </p:nvSpPr>
          <p:spPr bwMode="auto">
            <a:xfrm>
              <a:off x="1290637" y="931863"/>
              <a:ext cx="30163" cy="30163"/>
            </a:xfrm>
            <a:custGeom>
              <a:avLst/>
              <a:gdLst/>
              <a:ahLst/>
              <a:cxnLst>
                <a:cxn ang="0">
                  <a:pos x="3" y="4"/>
                </a:cxn>
                <a:cxn ang="0">
                  <a:pos x="0" y="4"/>
                </a:cxn>
                <a:cxn ang="0">
                  <a:pos x="0" y="2"/>
                </a:cxn>
                <a:cxn ang="0">
                  <a:pos x="4" y="3"/>
                </a:cxn>
                <a:cxn ang="0">
                  <a:pos x="3" y="4"/>
                </a:cxn>
              </a:cxnLst>
              <a:rect l="0" t="0" r="r" b="b"/>
              <a:pathLst>
                <a:path w="4" h="4">
                  <a:moveTo>
                    <a:pt x="3" y="4"/>
                  </a:moveTo>
                  <a:cubicBezTo>
                    <a:pt x="2" y="4"/>
                    <a:pt x="2" y="3"/>
                    <a:pt x="0" y="4"/>
                  </a:cubicBezTo>
                  <a:cubicBezTo>
                    <a:pt x="0" y="3"/>
                    <a:pt x="0" y="3"/>
                    <a:pt x="0" y="2"/>
                  </a:cubicBezTo>
                  <a:cubicBezTo>
                    <a:pt x="1" y="1"/>
                    <a:pt x="4" y="0"/>
                    <a:pt x="4" y="3"/>
                  </a:cubicBezTo>
                  <a:cubicBezTo>
                    <a:pt x="3" y="3"/>
                    <a:pt x="4" y="2"/>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3" name="Freeform 92">
              <a:extLst>
                <a:ext uri="{FF2B5EF4-FFF2-40B4-BE49-F238E27FC236}">
                  <a16:creationId xmlns:a16="http://schemas.microsoft.com/office/drawing/2014/main" id="{8ACF7FBF-AC1E-EF4E-8613-39247F5D9BA3}"/>
                </a:ext>
              </a:extLst>
            </p:cNvPr>
            <p:cNvSpPr>
              <a:spLocks/>
            </p:cNvSpPr>
            <p:nvPr/>
          </p:nvSpPr>
          <p:spPr bwMode="auto">
            <a:xfrm>
              <a:off x="1236662" y="938213"/>
              <a:ext cx="46038" cy="23813"/>
            </a:xfrm>
            <a:custGeom>
              <a:avLst/>
              <a:gdLst/>
              <a:ahLst/>
              <a:cxnLst>
                <a:cxn ang="0">
                  <a:pos x="5" y="3"/>
                </a:cxn>
                <a:cxn ang="0">
                  <a:pos x="2" y="3"/>
                </a:cxn>
                <a:cxn ang="0">
                  <a:pos x="1" y="2"/>
                </a:cxn>
                <a:cxn ang="0">
                  <a:pos x="5" y="3"/>
                </a:cxn>
              </a:cxnLst>
              <a:rect l="0" t="0" r="r" b="b"/>
              <a:pathLst>
                <a:path w="6" h="3">
                  <a:moveTo>
                    <a:pt x="5" y="3"/>
                  </a:moveTo>
                  <a:cubicBezTo>
                    <a:pt x="4" y="3"/>
                    <a:pt x="3" y="3"/>
                    <a:pt x="2" y="3"/>
                  </a:cubicBezTo>
                  <a:cubicBezTo>
                    <a:pt x="2" y="1"/>
                    <a:pt x="2" y="2"/>
                    <a:pt x="1" y="2"/>
                  </a:cubicBezTo>
                  <a:cubicBezTo>
                    <a:pt x="0" y="0"/>
                    <a:pt x="6" y="0"/>
                    <a:pt x="5"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84" name="Grupp 640">
            <a:extLst>
              <a:ext uri="{FF2B5EF4-FFF2-40B4-BE49-F238E27FC236}">
                <a16:creationId xmlns:a16="http://schemas.microsoft.com/office/drawing/2014/main" id="{2F0C2C83-F3E1-5645-B82C-0036529CA6EA}"/>
              </a:ext>
            </a:extLst>
          </p:cNvPr>
          <p:cNvGrpSpPr/>
          <p:nvPr/>
        </p:nvGrpSpPr>
        <p:grpSpPr>
          <a:xfrm>
            <a:off x="7420096" y="1507507"/>
            <a:ext cx="232112" cy="734302"/>
            <a:chOff x="3854450" y="3482975"/>
            <a:chExt cx="427038" cy="1350963"/>
          </a:xfrm>
          <a:solidFill>
            <a:srgbClr val="EEA624"/>
          </a:solidFill>
        </p:grpSpPr>
        <p:sp>
          <p:nvSpPr>
            <p:cNvPr id="85" name="Freeform 167">
              <a:extLst>
                <a:ext uri="{FF2B5EF4-FFF2-40B4-BE49-F238E27FC236}">
                  <a16:creationId xmlns:a16="http://schemas.microsoft.com/office/drawing/2014/main" id="{760FC10B-3510-0242-9DCD-75391B2489BF}"/>
                </a:ext>
              </a:extLst>
            </p:cNvPr>
            <p:cNvSpPr>
              <a:spLocks noEditPoints="1"/>
            </p:cNvSpPr>
            <p:nvPr/>
          </p:nvSpPr>
          <p:spPr bwMode="auto">
            <a:xfrm>
              <a:off x="3854450" y="3482975"/>
              <a:ext cx="427038" cy="1350963"/>
            </a:xfrm>
            <a:custGeom>
              <a:avLst/>
              <a:gdLst/>
              <a:ahLst/>
              <a:cxnLst>
                <a:cxn ang="0">
                  <a:pos x="24" y="26"/>
                </a:cxn>
                <a:cxn ang="0">
                  <a:pos x="23" y="25"/>
                </a:cxn>
                <a:cxn ang="0">
                  <a:pos x="39" y="33"/>
                </a:cxn>
                <a:cxn ang="0">
                  <a:pos x="43" y="38"/>
                </a:cxn>
                <a:cxn ang="0">
                  <a:pos x="50" y="46"/>
                </a:cxn>
                <a:cxn ang="0">
                  <a:pos x="55" y="57"/>
                </a:cxn>
                <a:cxn ang="0">
                  <a:pos x="51" y="66"/>
                </a:cxn>
                <a:cxn ang="0">
                  <a:pos x="38" y="76"/>
                </a:cxn>
                <a:cxn ang="0">
                  <a:pos x="35" y="76"/>
                </a:cxn>
                <a:cxn ang="0">
                  <a:pos x="38" y="134"/>
                </a:cxn>
                <a:cxn ang="0">
                  <a:pos x="32" y="144"/>
                </a:cxn>
                <a:cxn ang="0">
                  <a:pos x="33" y="153"/>
                </a:cxn>
                <a:cxn ang="0">
                  <a:pos x="34" y="163"/>
                </a:cxn>
                <a:cxn ang="0">
                  <a:pos x="22" y="172"/>
                </a:cxn>
                <a:cxn ang="0">
                  <a:pos x="25" y="165"/>
                </a:cxn>
                <a:cxn ang="0">
                  <a:pos x="25" y="145"/>
                </a:cxn>
                <a:cxn ang="0">
                  <a:pos x="23" y="147"/>
                </a:cxn>
                <a:cxn ang="0">
                  <a:pos x="23" y="155"/>
                </a:cxn>
                <a:cxn ang="0">
                  <a:pos x="21" y="157"/>
                </a:cxn>
                <a:cxn ang="0">
                  <a:pos x="16" y="160"/>
                </a:cxn>
                <a:cxn ang="0">
                  <a:pos x="4" y="159"/>
                </a:cxn>
                <a:cxn ang="0">
                  <a:pos x="13" y="156"/>
                </a:cxn>
                <a:cxn ang="0">
                  <a:pos x="17" y="144"/>
                </a:cxn>
                <a:cxn ang="0">
                  <a:pos x="14" y="143"/>
                </a:cxn>
                <a:cxn ang="0">
                  <a:pos x="5" y="138"/>
                </a:cxn>
                <a:cxn ang="0">
                  <a:pos x="1" y="137"/>
                </a:cxn>
                <a:cxn ang="0">
                  <a:pos x="4" y="96"/>
                </a:cxn>
                <a:cxn ang="0">
                  <a:pos x="5" y="90"/>
                </a:cxn>
                <a:cxn ang="0">
                  <a:pos x="4" y="75"/>
                </a:cxn>
                <a:cxn ang="0">
                  <a:pos x="1" y="65"/>
                </a:cxn>
                <a:cxn ang="0">
                  <a:pos x="2" y="36"/>
                </a:cxn>
                <a:cxn ang="0">
                  <a:pos x="12" y="36"/>
                </a:cxn>
                <a:cxn ang="0">
                  <a:pos x="19" y="39"/>
                </a:cxn>
                <a:cxn ang="0">
                  <a:pos x="21" y="31"/>
                </a:cxn>
                <a:cxn ang="0">
                  <a:pos x="21" y="24"/>
                </a:cxn>
                <a:cxn ang="0">
                  <a:pos x="20" y="19"/>
                </a:cxn>
                <a:cxn ang="0">
                  <a:pos x="19" y="23"/>
                </a:cxn>
                <a:cxn ang="0">
                  <a:pos x="17" y="29"/>
                </a:cxn>
                <a:cxn ang="0">
                  <a:pos x="17" y="26"/>
                </a:cxn>
                <a:cxn ang="0">
                  <a:pos x="17" y="24"/>
                </a:cxn>
                <a:cxn ang="0">
                  <a:pos x="16" y="22"/>
                </a:cxn>
                <a:cxn ang="0">
                  <a:pos x="16" y="16"/>
                </a:cxn>
                <a:cxn ang="0">
                  <a:pos x="18" y="14"/>
                </a:cxn>
                <a:cxn ang="0">
                  <a:pos x="18" y="11"/>
                </a:cxn>
                <a:cxn ang="0">
                  <a:pos x="9" y="20"/>
                </a:cxn>
                <a:cxn ang="0">
                  <a:pos x="7" y="12"/>
                </a:cxn>
                <a:cxn ang="0">
                  <a:pos x="9" y="5"/>
                </a:cxn>
                <a:cxn ang="0">
                  <a:pos x="14" y="1"/>
                </a:cxn>
                <a:cxn ang="0">
                  <a:pos x="30" y="10"/>
                </a:cxn>
                <a:cxn ang="0">
                  <a:pos x="37" y="53"/>
                </a:cxn>
                <a:cxn ang="0">
                  <a:pos x="35" y="70"/>
                </a:cxn>
                <a:cxn ang="0">
                  <a:pos x="41" y="69"/>
                </a:cxn>
                <a:cxn ang="0">
                  <a:pos x="47" y="65"/>
                </a:cxn>
                <a:cxn ang="0">
                  <a:pos x="46" y="58"/>
                </a:cxn>
              </a:cxnLst>
              <a:rect l="0" t="0" r="r" b="b"/>
              <a:pathLst>
                <a:path w="56" h="177">
                  <a:moveTo>
                    <a:pt x="26" y="25"/>
                  </a:moveTo>
                  <a:cubicBezTo>
                    <a:pt x="25" y="25"/>
                    <a:pt x="25" y="26"/>
                    <a:pt x="24" y="26"/>
                  </a:cubicBezTo>
                  <a:cubicBezTo>
                    <a:pt x="23" y="24"/>
                    <a:pt x="25" y="21"/>
                    <a:pt x="24" y="19"/>
                  </a:cubicBezTo>
                  <a:cubicBezTo>
                    <a:pt x="22" y="20"/>
                    <a:pt x="23" y="24"/>
                    <a:pt x="23" y="25"/>
                  </a:cubicBezTo>
                  <a:cubicBezTo>
                    <a:pt x="24" y="26"/>
                    <a:pt x="24" y="28"/>
                    <a:pt x="25" y="29"/>
                  </a:cubicBezTo>
                  <a:cubicBezTo>
                    <a:pt x="30" y="30"/>
                    <a:pt x="35" y="31"/>
                    <a:pt x="39" y="33"/>
                  </a:cubicBezTo>
                  <a:cubicBezTo>
                    <a:pt x="40" y="34"/>
                    <a:pt x="40" y="34"/>
                    <a:pt x="40" y="35"/>
                  </a:cubicBezTo>
                  <a:cubicBezTo>
                    <a:pt x="41" y="36"/>
                    <a:pt x="42" y="38"/>
                    <a:pt x="43" y="38"/>
                  </a:cubicBezTo>
                  <a:cubicBezTo>
                    <a:pt x="43" y="39"/>
                    <a:pt x="43" y="39"/>
                    <a:pt x="44" y="40"/>
                  </a:cubicBezTo>
                  <a:cubicBezTo>
                    <a:pt x="46" y="42"/>
                    <a:pt x="48" y="44"/>
                    <a:pt x="50" y="46"/>
                  </a:cubicBezTo>
                  <a:cubicBezTo>
                    <a:pt x="52" y="48"/>
                    <a:pt x="55" y="51"/>
                    <a:pt x="56" y="54"/>
                  </a:cubicBezTo>
                  <a:cubicBezTo>
                    <a:pt x="56" y="55"/>
                    <a:pt x="56" y="56"/>
                    <a:pt x="55" y="57"/>
                  </a:cubicBezTo>
                  <a:cubicBezTo>
                    <a:pt x="55" y="59"/>
                    <a:pt x="55" y="62"/>
                    <a:pt x="55" y="65"/>
                  </a:cubicBezTo>
                  <a:cubicBezTo>
                    <a:pt x="54" y="66"/>
                    <a:pt x="52" y="65"/>
                    <a:pt x="51" y="66"/>
                  </a:cubicBezTo>
                  <a:cubicBezTo>
                    <a:pt x="48" y="68"/>
                    <a:pt x="46" y="71"/>
                    <a:pt x="44" y="73"/>
                  </a:cubicBezTo>
                  <a:cubicBezTo>
                    <a:pt x="43" y="75"/>
                    <a:pt x="41" y="76"/>
                    <a:pt x="38" y="76"/>
                  </a:cubicBezTo>
                  <a:cubicBezTo>
                    <a:pt x="38" y="76"/>
                    <a:pt x="37" y="75"/>
                    <a:pt x="37" y="75"/>
                  </a:cubicBezTo>
                  <a:cubicBezTo>
                    <a:pt x="36" y="75"/>
                    <a:pt x="36" y="76"/>
                    <a:pt x="35" y="76"/>
                  </a:cubicBezTo>
                  <a:cubicBezTo>
                    <a:pt x="36" y="77"/>
                    <a:pt x="36" y="78"/>
                    <a:pt x="36" y="79"/>
                  </a:cubicBezTo>
                  <a:cubicBezTo>
                    <a:pt x="36" y="97"/>
                    <a:pt x="36" y="117"/>
                    <a:pt x="38" y="134"/>
                  </a:cubicBezTo>
                  <a:cubicBezTo>
                    <a:pt x="36" y="136"/>
                    <a:pt x="37" y="139"/>
                    <a:pt x="37" y="142"/>
                  </a:cubicBezTo>
                  <a:cubicBezTo>
                    <a:pt x="36" y="143"/>
                    <a:pt x="34" y="144"/>
                    <a:pt x="32" y="144"/>
                  </a:cubicBezTo>
                  <a:cubicBezTo>
                    <a:pt x="31" y="148"/>
                    <a:pt x="32" y="152"/>
                    <a:pt x="33" y="155"/>
                  </a:cubicBezTo>
                  <a:cubicBezTo>
                    <a:pt x="34" y="155"/>
                    <a:pt x="33" y="154"/>
                    <a:pt x="33" y="153"/>
                  </a:cubicBezTo>
                  <a:cubicBezTo>
                    <a:pt x="35" y="155"/>
                    <a:pt x="35" y="159"/>
                    <a:pt x="34" y="162"/>
                  </a:cubicBezTo>
                  <a:cubicBezTo>
                    <a:pt x="33" y="163"/>
                    <a:pt x="34" y="163"/>
                    <a:pt x="34" y="163"/>
                  </a:cubicBezTo>
                  <a:cubicBezTo>
                    <a:pt x="33" y="165"/>
                    <a:pt x="33" y="167"/>
                    <a:pt x="33" y="169"/>
                  </a:cubicBezTo>
                  <a:cubicBezTo>
                    <a:pt x="31" y="172"/>
                    <a:pt x="25" y="177"/>
                    <a:pt x="22" y="172"/>
                  </a:cubicBezTo>
                  <a:cubicBezTo>
                    <a:pt x="23" y="169"/>
                    <a:pt x="23" y="165"/>
                    <a:pt x="25" y="164"/>
                  </a:cubicBezTo>
                  <a:cubicBezTo>
                    <a:pt x="25" y="164"/>
                    <a:pt x="25" y="164"/>
                    <a:pt x="25" y="165"/>
                  </a:cubicBezTo>
                  <a:cubicBezTo>
                    <a:pt x="27" y="164"/>
                    <a:pt x="26" y="162"/>
                    <a:pt x="26" y="162"/>
                  </a:cubicBezTo>
                  <a:cubicBezTo>
                    <a:pt x="25" y="157"/>
                    <a:pt x="28" y="149"/>
                    <a:pt x="25" y="145"/>
                  </a:cubicBezTo>
                  <a:cubicBezTo>
                    <a:pt x="24" y="145"/>
                    <a:pt x="24" y="145"/>
                    <a:pt x="23" y="145"/>
                  </a:cubicBezTo>
                  <a:cubicBezTo>
                    <a:pt x="23" y="145"/>
                    <a:pt x="23" y="146"/>
                    <a:pt x="23" y="147"/>
                  </a:cubicBezTo>
                  <a:cubicBezTo>
                    <a:pt x="25" y="148"/>
                    <a:pt x="26" y="150"/>
                    <a:pt x="25" y="153"/>
                  </a:cubicBezTo>
                  <a:cubicBezTo>
                    <a:pt x="25" y="154"/>
                    <a:pt x="23" y="154"/>
                    <a:pt x="23" y="155"/>
                  </a:cubicBezTo>
                  <a:cubicBezTo>
                    <a:pt x="23" y="156"/>
                    <a:pt x="24" y="157"/>
                    <a:pt x="23" y="158"/>
                  </a:cubicBezTo>
                  <a:cubicBezTo>
                    <a:pt x="22" y="158"/>
                    <a:pt x="21" y="157"/>
                    <a:pt x="21" y="157"/>
                  </a:cubicBezTo>
                  <a:cubicBezTo>
                    <a:pt x="21" y="156"/>
                    <a:pt x="21" y="156"/>
                    <a:pt x="21" y="155"/>
                  </a:cubicBezTo>
                  <a:cubicBezTo>
                    <a:pt x="19" y="156"/>
                    <a:pt x="17" y="157"/>
                    <a:pt x="16" y="160"/>
                  </a:cubicBezTo>
                  <a:cubicBezTo>
                    <a:pt x="13" y="162"/>
                    <a:pt x="9" y="162"/>
                    <a:pt x="5" y="161"/>
                  </a:cubicBezTo>
                  <a:cubicBezTo>
                    <a:pt x="5" y="160"/>
                    <a:pt x="4" y="160"/>
                    <a:pt x="4" y="159"/>
                  </a:cubicBezTo>
                  <a:cubicBezTo>
                    <a:pt x="7" y="158"/>
                    <a:pt x="9" y="156"/>
                    <a:pt x="11" y="155"/>
                  </a:cubicBezTo>
                  <a:cubicBezTo>
                    <a:pt x="12" y="155"/>
                    <a:pt x="12" y="156"/>
                    <a:pt x="13" y="156"/>
                  </a:cubicBezTo>
                  <a:cubicBezTo>
                    <a:pt x="13" y="155"/>
                    <a:pt x="13" y="155"/>
                    <a:pt x="13" y="154"/>
                  </a:cubicBezTo>
                  <a:cubicBezTo>
                    <a:pt x="15" y="152"/>
                    <a:pt x="17" y="149"/>
                    <a:pt x="17" y="144"/>
                  </a:cubicBezTo>
                  <a:cubicBezTo>
                    <a:pt x="16" y="143"/>
                    <a:pt x="15" y="142"/>
                    <a:pt x="14" y="141"/>
                  </a:cubicBezTo>
                  <a:cubicBezTo>
                    <a:pt x="13" y="141"/>
                    <a:pt x="14" y="142"/>
                    <a:pt x="14" y="143"/>
                  </a:cubicBezTo>
                  <a:cubicBezTo>
                    <a:pt x="11" y="145"/>
                    <a:pt x="7" y="142"/>
                    <a:pt x="5" y="141"/>
                  </a:cubicBezTo>
                  <a:cubicBezTo>
                    <a:pt x="5" y="140"/>
                    <a:pt x="5" y="139"/>
                    <a:pt x="5" y="138"/>
                  </a:cubicBezTo>
                  <a:cubicBezTo>
                    <a:pt x="4" y="138"/>
                    <a:pt x="2" y="138"/>
                    <a:pt x="1" y="137"/>
                  </a:cubicBezTo>
                  <a:cubicBezTo>
                    <a:pt x="1" y="137"/>
                    <a:pt x="1" y="137"/>
                    <a:pt x="1" y="137"/>
                  </a:cubicBezTo>
                  <a:cubicBezTo>
                    <a:pt x="2" y="124"/>
                    <a:pt x="4" y="112"/>
                    <a:pt x="5" y="98"/>
                  </a:cubicBezTo>
                  <a:cubicBezTo>
                    <a:pt x="4" y="98"/>
                    <a:pt x="4" y="97"/>
                    <a:pt x="4" y="96"/>
                  </a:cubicBezTo>
                  <a:cubicBezTo>
                    <a:pt x="4" y="95"/>
                    <a:pt x="4" y="93"/>
                    <a:pt x="4" y="92"/>
                  </a:cubicBezTo>
                  <a:cubicBezTo>
                    <a:pt x="4" y="91"/>
                    <a:pt x="4" y="91"/>
                    <a:pt x="5" y="90"/>
                  </a:cubicBezTo>
                  <a:cubicBezTo>
                    <a:pt x="5" y="88"/>
                    <a:pt x="5" y="86"/>
                    <a:pt x="5" y="84"/>
                  </a:cubicBezTo>
                  <a:cubicBezTo>
                    <a:pt x="3" y="82"/>
                    <a:pt x="3" y="79"/>
                    <a:pt x="4" y="75"/>
                  </a:cubicBezTo>
                  <a:cubicBezTo>
                    <a:pt x="3" y="75"/>
                    <a:pt x="2" y="75"/>
                    <a:pt x="1" y="75"/>
                  </a:cubicBezTo>
                  <a:cubicBezTo>
                    <a:pt x="1" y="71"/>
                    <a:pt x="0" y="68"/>
                    <a:pt x="1" y="65"/>
                  </a:cubicBezTo>
                  <a:cubicBezTo>
                    <a:pt x="0" y="59"/>
                    <a:pt x="1" y="53"/>
                    <a:pt x="1" y="47"/>
                  </a:cubicBezTo>
                  <a:cubicBezTo>
                    <a:pt x="1" y="43"/>
                    <a:pt x="1" y="39"/>
                    <a:pt x="2" y="36"/>
                  </a:cubicBezTo>
                  <a:cubicBezTo>
                    <a:pt x="5" y="34"/>
                    <a:pt x="9" y="32"/>
                    <a:pt x="13" y="31"/>
                  </a:cubicBezTo>
                  <a:cubicBezTo>
                    <a:pt x="14" y="33"/>
                    <a:pt x="12" y="34"/>
                    <a:pt x="12" y="36"/>
                  </a:cubicBezTo>
                  <a:cubicBezTo>
                    <a:pt x="13" y="39"/>
                    <a:pt x="13" y="43"/>
                    <a:pt x="15" y="45"/>
                  </a:cubicBezTo>
                  <a:cubicBezTo>
                    <a:pt x="17" y="43"/>
                    <a:pt x="18" y="41"/>
                    <a:pt x="19" y="39"/>
                  </a:cubicBezTo>
                  <a:cubicBezTo>
                    <a:pt x="20" y="37"/>
                    <a:pt x="21" y="35"/>
                    <a:pt x="21" y="33"/>
                  </a:cubicBezTo>
                  <a:cubicBezTo>
                    <a:pt x="21" y="32"/>
                    <a:pt x="21" y="32"/>
                    <a:pt x="21" y="31"/>
                  </a:cubicBezTo>
                  <a:cubicBezTo>
                    <a:pt x="20" y="31"/>
                    <a:pt x="20" y="32"/>
                    <a:pt x="19" y="32"/>
                  </a:cubicBezTo>
                  <a:cubicBezTo>
                    <a:pt x="19" y="28"/>
                    <a:pt x="22" y="28"/>
                    <a:pt x="21" y="24"/>
                  </a:cubicBezTo>
                  <a:cubicBezTo>
                    <a:pt x="21" y="24"/>
                    <a:pt x="21" y="25"/>
                    <a:pt x="21" y="24"/>
                  </a:cubicBezTo>
                  <a:cubicBezTo>
                    <a:pt x="21" y="22"/>
                    <a:pt x="20" y="21"/>
                    <a:pt x="20" y="19"/>
                  </a:cubicBezTo>
                  <a:cubicBezTo>
                    <a:pt x="19" y="18"/>
                    <a:pt x="18" y="18"/>
                    <a:pt x="17" y="19"/>
                  </a:cubicBezTo>
                  <a:cubicBezTo>
                    <a:pt x="18" y="20"/>
                    <a:pt x="18" y="22"/>
                    <a:pt x="19" y="23"/>
                  </a:cubicBezTo>
                  <a:cubicBezTo>
                    <a:pt x="19" y="24"/>
                    <a:pt x="19" y="26"/>
                    <a:pt x="20" y="27"/>
                  </a:cubicBezTo>
                  <a:cubicBezTo>
                    <a:pt x="20" y="28"/>
                    <a:pt x="19" y="30"/>
                    <a:pt x="17" y="29"/>
                  </a:cubicBezTo>
                  <a:cubicBezTo>
                    <a:pt x="17" y="28"/>
                    <a:pt x="18" y="27"/>
                    <a:pt x="16" y="27"/>
                  </a:cubicBezTo>
                  <a:cubicBezTo>
                    <a:pt x="17" y="27"/>
                    <a:pt x="17" y="26"/>
                    <a:pt x="17" y="26"/>
                  </a:cubicBezTo>
                  <a:cubicBezTo>
                    <a:pt x="17" y="25"/>
                    <a:pt x="16" y="25"/>
                    <a:pt x="15" y="25"/>
                  </a:cubicBezTo>
                  <a:cubicBezTo>
                    <a:pt x="16" y="24"/>
                    <a:pt x="17" y="24"/>
                    <a:pt x="17" y="24"/>
                  </a:cubicBezTo>
                  <a:cubicBezTo>
                    <a:pt x="17" y="23"/>
                    <a:pt x="16" y="23"/>
                    <a:pt x="16" y="23"/>
                  </a:cubicBezTo>
                  <a:cubicBezTo>
                    <a:pt x="15" y="23"/>
                    <a:pt x="16" y="22"/>
                    <a:pt x="16" y="22"/>
                  </a:cubicBezTo>
                  <a:cubicBezTo>
                    <a:pt x="16" y="21"/>
                    <a:pt x="15" y="22"/>
                    <a:pt x="15" y="21"/>
                  </a:cubicBezTo>
                  <a:cubicBezTo>
                    <a:pt x="15" y="20"/>
                    <a:pt x="15" y="17"/>
                    <a:pt x="16" y="16"/>
                  </a:cubicBezTo>
                  <a:cubicBezTo>
                    <a:pt x="17" y="16"/>
                    <a:pt x="19" y="17"/>
                    <a:pt x="20" y="16"/>
                  </a:cubicBezTo>
                  <a:cubicBezTo>
                    <a:pt x="20" y="14"/>
                    <a:pt x="18" y="15"/>
                    <a:pt x="18" y="14"/>
                  </a:cubicBezTo>
                  <a:cubicBezTo>
                    <a:pt x="17" y="14"/>
                    <a:pt x="18" y="14"/>
                    <a:pt x="18" y="14"/>
                  </a:cubicBezTo>
                  <a:cubicBezTo>
                    <a:pt x="18" y="13"/>
                    <a:pt x="18" y="12"/>
                    <a:pt x="18" y="11"/>
                  </a:cubicBezTo>
                  <a:cubicBezTo>
                    <a:pt x="18" y="9"/>
                    <a:pt x="14" y="10"/>
                    <a:pt x="12" y="10"/>
                  </a:cubicBezTo>
                  <a:cubicBezTo>
                    <a:pt x="9" y="11"/>
                    <a:pt x="11" y="17"/>
                    <a:pt x="9" y="20"/>
                  </a:cubicBezTo>
                  <a:cubicBezTo>
                    <a:pt x="8" y="18"/>
                    <a:pt x="8" y="16"/>
                    <a:pt x="7" y="15"/>
                  </a:cubicBezTo>
                  <a:cubicBezTo>
                    <a:pt x="8" y="14"/>
                    <a:pt x="8" y="13"/>
                    <a:pt x="7" y="12"/>
                  </a:cubicBezTo>
                  <a:cubicBezTo>
                    <a:pt x="7" y="12"/>
                    <a:pt x="7" y="12"/>
                    <a:pt x="7" y="11"/>
                  </a:cubicBezTo>
                  <a:cubicBezTo>
                    <a:pt x="6" y="9"/>
                    <a:pt x="7" y="7"/>
                    <a:pt x="9" y="5"/>
                  </a:cubicBezTo>
                  <a:cubicBezTo>
                    <a:pt x="9" y="5"/>
                    <a:pt x="10" y="5"/>
                    <a:pt x="10" y="5"/>
                  </a:cubicBezTo>
                  <a:cubicBezTo>
                    <a:pt x="12" y="3"/>
                    <a:pt x="12" y="2"/>
                    <a:pt x="14" y="1"/>
                  </a:cubicBezTo>
                  <a:cubicBezTo>
                    <a:pt x="17" y="1"/>
                    <a:pt x="20" y="0"/>
                    <a:pt x="23" y="2"/>
                  </a:cubicBezTo>
                  <a:cubicBezTo>
                    <a:pt x="25" y="5"/>
                    <a:pt x="28" y="6"/>
                    <a:pt x="30" y="10"/>
                  </a:cubicBezTo>
                  <a:cubicBezTo>
                    <a:pt x="30" y="16"/>
                    <a:pt x="27" y="20"/>
                    <a:pt x="26" y="25"/>
                  </a:cubicBezTo>
                  <a:close/>
                  <a:moveTo>
                    <a:pt x="37" y="53"/>
                  </a:moveTo>
                  <a:cubicBezTo>
                    <a:pt x="34" y="56"/>
                    <a:pt x="34" y="63"/>
                    <a:pt x="34" y="69"/>
                  </a:cubicBezTo>
                  <a:cubicBezTo>
                    <a:pt x="34" y="69"/>
                    <a:pt x="35" y="69"/>
                    <a:pt x="35" y="70"/>
                  </a:cubicBezTo>
                  <a:cubicBezTo>
                    <a:pt x="36" y="70"/>
                    <a:pt x="37" y="71"/>
                    <a:pt x="38" y="71"/>
                  </a:cubicBezTo>
                  <a:cubicBezTo>
                    <a:pt x="39" y="71"/>
                    <a:pt x="40" y="69"/>
                    <a:pt x="41" y="69"/>
                  </a:cubicBezTo>
                  <a:cubicBezTo>
                    <a:pt x="42" y="71"/>
                    <a:pt x="42" y="72"/>
                    <a:pt x="43" y="72"/>
                  </a:cubicBezTo>
                  <a:cubicBezTo>
                    <a:pt x="44" y="69"/>
                    <a:pt x="45" y="67"/>
                    <a:pt x="47" y="65"/>
                  </a:cubicBezTo>
                  <a:cubicBezTo>
                    <a:pt x="46" y="65"/>
                    <a:pt x="45" y="65"/>
                    <a:pt x="44" y="65"/>
                  </a:cubicBezTo>
                  <a:cubicBezTo>
                    <a:pt x="44" y="62"/>
                    <a:pt x="45" y="60"/>
                    <a:pt x="46" y="58"/>
                  </a:cubicBezTo>
                  <a:cubicBezTo>
                    <a:pt x="43" y="56"/>
                    <a:pt x="41" y="53"/>
                    <a:pt x="37" y="5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6" name="Freeform 168">
              <a:extLst>
                <a:ext uri="{FF2B5EF4-FFF2-40B4-BE49-F238E27FC236}">
                  <a16:creationId xmlns:a16="http://schemas.microsoft.com/office/drawing/2014/main" id="{041936BB-662D-1842-BAB8-D427B6D0D283}"/>
                </a:ext>
              </a:extLst>
            </p:cNvPr>
            <p:cNvSpPr>
              <a:spLocks/>
            </p:cNvSpPr>
            <p:nvPr/>
          </p:nvSpPr>
          <p:spPr bwMode="auto">
            <a:xfrm>
              <a:off x="3938587" y="3605213"/>
              <a:ext cx="22225" cy="14288"/>
            </a:xfrm>
            <a:custGeom>
              <a:avLst/>
              <a:gdLst/>
              <a:ahLst/>
              <a:cxnLst>
                <a:cxn ang="0">
                  <a:pos x="3" y="1"/>
                </a:cxn>
                <a:cxn ang="0">
                  <a:pos x="2" y="2"/>
                </a:cxn>
                <a:cxn ang="0">
                  <a:pos x="0" y="2"/>
                </a:cxn>
                <a:cxn ang="0">
                  <a:pos x="3" y="1"/>
                </a:cxn>
              </a:cxnLst>
              <a:rect l="0" t="0" r="r" b="b"/>
              <a:pathLst>
                <a:path w="3" h="2">
                  <a:moveTo>
                    <a:pt x="3" y="1"/>
                  </a:moveTo>
                  <a:cubicBezTo>
                    <a:pt x="3" y="2"/>
                    <a:pt x="3" y="2"/>
                    <a:pt x="2" y="2"/>
                  </a:cubicBezTo>
                  <a:cubicBezTo>
                    <a:pt x="1" y="2"/>
                    <a:pt x="1" y="1"/>
                    <a:pt x="0" y="2"/>
                  </a:cubicBezTo>
                  <a:cubicBezTo>
                    <a:pt x="0" y="0"/>
                    <a:pt x="2" y="0"/>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7" name="Freeform 169">
              <a:extLst>
                <a:ext uri="{FF2B5EF4-FFF2-40B4-BE49-F238E27FC236}">
                  <a16:creationId xmlns:a16="http://schemas.microsoft.com/office/drawing/2014/main" id="{035B44B8-020D-4646-B72D-A714A5212DF3}"/>
                </a:ext>
              </a:extLst>
            </p:cNvPr>
            <p:cNvSpPr>
              <a:spLocks/>
            </p:cNvSpPr>
            <p:nvPr/>
          </p:nvSpPr>
          <p:spPr bwMode="auto">
            <a:xfrm>
              <a:off x="3938587" y="3643313"/>
              <a:ext cx="22225" cy="30163"/>
            </a:xfrm>
            <a:custGeom>
              <a:avLst/>
              <a:gdLst/>
              <a:ahLst/>
              <a:cxnLst>
                <a:cxn ang="0">
                  <a:pos x="1" y="0"/>
                </a:cxn>
                <a:cxn ang="0">
                  <a:pos x="1" y="3"/>
                </a:cxn>
                <a:cxn ang="0">
                  <a:pos x="2" y="2"/>
                </a:cxn>
                <a:cxn ang="0">
                  <a:pos x="3" y="4"/>
                </a:cxn>
                <a:cxn ang="0">
                  <a:pos x="2" y="3"/>
                </a:cxn>
                <a:cxn ang="0">
                  <a:pos x="1" y="4"/>
                </a:cxn>
                <a:cxn ang="0">
                  <a:pos x="0" y="2"/>
                </a:cxn>
                <a:cxn ang="0">
                  <a:pos x="1" y="0"/>
                </a:cxn>
              </a:cxnLst>
              <a:rect l="0" t="0" r="r" b="b"/>
              <a:pathLst>
                <a:path w="3" h="4">
                  <a:moveTo>
                    <a:pt x="1" y="0"/>
                  </a:moveTo>
                  <a:cubicBezTo>
                    <a:pt x="2" y="1"/>
                    <a:pt x="0" y="2"/>
                    <a:pt x="1" y="3"/>
                  </a:cubicBezTo>
                  <a:cubicBezTo>
                    <a:pt x="2" y="3"/>
                    <a:pt x="2" y="2"/>
                    <a:pt x="2" y="2"/>
                  </a:cubicBezTo>
                  <a:cubicBezTo>
                    <a:pt x="2" y="3"/>
                    <a:pt x="3" y="3"/>
                    <a:pt x="3" y="4"/>
                  </a:cubicBezTo>
                  <a:cubicBezTo>
                    <a:pt x="3" y="4"/>
                    <a:pt x="2" y="3"/>
                    <a:pt x="2" y="3"/>
                  </a:cubicBezTo>
                  <a:cubicBezTo>
                    <a:pt x="1" y="3"/>
                    <a:pt x="2" y="4"/>
                    <a:pt x="1" y="4"/>
                  </a:cubicBezTo>
                  <a:cubicBezTo>
                    <a:pt x="1" y="3"/>
                    <a:pt x="1" y="3"/>
                    <a:pt x="0" y="2"/>
                  </a:cubicBezTo>
                  <a:cubicBezTo>
                    <a:pt x="1" y="2"/>
                    <a:pt x="1" y="1"/>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88" name="Grupp 753">
            <a:extLst>
              <a:ext uri="{FF2B5EF4-FFF2-40B4-BE49-F238E27FC236}">
                <a16:creationId xmlns:a16="http://schemas.microsoft.com/office/drawing/2014/main" id="{BB8A38A0-5823-FA49-87D3-5360848ACB45}"/>
              </a:ext>
            </a:extLst>
          </p:cNvPr>
          <p:cNvGrpSpPr/>
          <p:nvPr/>
        </p:nvGrpSpPr>
        <p:grpSpPr>
          <a:xfrm>
            <a:off x="7674044" y="1480950"/>
            <a:ext cx="288728" cy="741302"/>
            <a:chOff x="2366963" y="3436938"/>
            <a:chExt cx="517525" cy="1328738"/>
          </a:xfrm>
          <a:solidFill>
            <a:srgbClr val="3C8C86"/>
          </a:solidFill>
        </p:grpSpPr>
        <p:sp>
          <p:nvSpPr>
            <p:cNvPr id="89" name="Freeform 266">
              <a:extLst>
                <a:ext uri="{FF2B5EF4-FFF2-40B4-BE49-F238E27FC236}">
                  <a16:creationId xmlns:a16="http://schemas.microsoft.com/office/drawing/2014/main" id="{D45BA7F5-4284-514A-9569-F9067835DFC3}"/>
                </a:ext>
              </a:extLst>
            </p:cNvPr>
            <p:cNvSpPr>
              <a:spLocks/>
            </p:cNvSpPr>
            <p:nvPr/>
          </p:nvSpPr>
          <p:spPr bwMode="auto">
            <a:xfrm>
              <a:off x="2655888" y="3543300"/>
              <a:ext cx="7938" cy="23813"/>
            </a:xfrm>
            <a:custGeom>
              <a:avLst/>
              <a:gdLst/>
              <a:ahLst/>
              <a:cxnLst>
                <a:cxn ang="0">
                  <a:pos x="1" y="0"/>
                </a:cxn>
                <a:cxn ang="0">
                  <a:pos x="1" y="2"/>
                </a:cxn>
                <a:cxn ang="0">
                  <a:pos x="0" y="2"/>
                </a:cxn>
                <a:cxn ang="0">
                  <a:pos x="0" y="1"/>
                </a:cxn>
                <a:cxn ang="0">
                  <a:pos x="1" y="1"/>
                </a:cxn>
                <a:cxn ang="0">
                  <a:pos x="1" y="0"/>
                </a:cxn>
              </a:cxnLst>
              <a:rect l="0" t="0" r="r" b="b"/>
              <a:pathLst>
                <a:path w="1" h="3">
                  <a:moveTo>
                    <a:pt x="1" y="0"/>
                  </a:moveTo>
                  <a:cubicBezTo>
                    <a:pt x="1" y="1"/>
                    <a:pt x="1" y="2"/>
                    <a:pt x="1" y="2"/>
                  </a:cubicBezTo>
                  <a:cubicBezTo>
                    <a:pt x="0" y="3"/>
                    <a:pt x="0" y="2"/>
                    <a:pt x="0" y="2"/>
                  </a:cubicBezTo>
                  <a:cubicBezTo>
                    <a:pt x="0" y="2"/>
                    <a:pt x="0" y="2"/>
                    <a:pt x="0" y="1"/>
                  </a:cubicBezTo>
                  <a:cubicBezTo>
                    <a:pt x="0" y="1"/>
                    <a:pt x="0" y="1"/>
                    <a:pt x="1" y="1"/>
                  </a:cubicBezTo>
                  <a:cubicBezTo>
                    <a:pt x="1" y="1"/>
                    <a:pt x="1" y="0"/>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0" name="Freeform 267">
              <a:extLst>
                <a:ext uri="{FF2B5EF4-FFF2-40B4-BE49-F238E27FC236}">
                  <a16:creationId xmlns:a16="http://schemas.microsoft.com/office/drawing/2014/main" id="{9E127B6A-2183-FD42-905D-6A814A26677A}"/>
                </a:ext>
              </a:extLst>
            </p:cNvPr>
            <p:cNvSpPr>
              <a:spLocks/>
            </p:cNvSpPr>
            <p:nvPr/>
          </p:nvSpPr>
          <p:spPr bwMode="auto">
            <a:xfrm>
              <a:off x="2595563" y="3551238"/>
              <a:ext cx="14288" cy="15875"/>
            </a:xfrm>
            <a:custGeom>
              <a:avLst/>
              <a:gdLst/>
              <a:ahLst/>
              <a:cxnLst>
                <a:cxn ang="0">
                  <a:pos x="1" y="2"/>
                </a:cxn>
                <a:cxn ang="0">
                  <a:pos x="1" y="1"/>
                </a:cxn>
                <a:cxn ang="0">
                  <a:pos x="1" y="2"/>
                </a:cxn>
              </a:cxnLst>
              <a:rect l="0" t="0" r="r" b="b"/>
              <a:pathLst>
                <a:path w="2" h="2">
                  <a:moveTo>
                    <a:pt x="1" y="2"/>
                  </a:moveTo>
                  <a:cubicBezTo>
                    <a:pt x="1" y="1"/>
                    <a:pt x="1" y="1"/>
                    <a:pt x="1" y="1"/>
                  </a:cubicBezTo>
                  <a:cubicBezTo>
                    <a:pt x="0" y="0"/>
                    <a:pt x="2" y="1"/>
                    <a:pt x="1"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1" name="Freeform 268">
              <a:extLst>
                <a:ext uri="{FF2B5EF4-FFF2-40B4-BE49-F238E27FC236}">
                  <a16:creationId xmlns:a16="http://schemas.microsoft.com/office/drawing/2014/main" id="{828C6B9C-AA0E-664B-8B21-1D3484638E24}"/>
                </a:ext>
              </a:extLst>
            </p:cNvPr>
            <p:cNvSpPr>
              <a:spLocks/>
            </p:cNvSpPr>
            <p:nvPr/>
          </p:nvSpPr>
          <p:spPr bwMode="auto">
            <a:xfrm>
              <a:off x="2609850" y="3567113"/>
              <a:ext cx="23813" cy="30163"/>
            </a:xfrm>
            <a:custGeom>
              <a:avLst/>
              <a:gdLst/>
              <a:ahLst/>
              <a:cxnLst>
                <a:cxn ang="0">
                  <a:pos x="3" y="4"/>
                </a:cxn>
                <a:cxn ang="0">
                  <a:pos x="1" y="3"/>
                </a:cxn>
                <a:cxn ang="0">
                  <a:pos x="0" y="1"/>
                </a:cxn>
                <a:cxn ang="0">
                  <a:pos x="1" y="3"/>
                </a:cxn>
                <a:cxn ang="0">
                  <a:pos x="3" y="4"/>
                </a:cxn>
              </a:cxnLst>
              <a:rect l="0" t="0" r="r" b="b"/>
              <a:pathLst>
                <a:path w="3" h="4">
                  <a:moveTo>
                    <a:pt x="3" y="4"/>
                  </a:moveTo>
                  <a:cubicBezTo>
                    <a:pt x="3" y="4"/>
                    <a:pt x="2" y="4"/>
                    <a:pt x="1" y="3"/>
                  </a:cubicBezTo>
                  <a:cubicBezTo>
                    <a:pt x="0" y="2"/>
                    <a:pt x="0" y="1"/>
                    <a:pt x="0" y="1"/>
                  </a:cubicBezTo>
                  <a:cubicBezTo>
                    <a:pt x="0" y="0"/>
                    <a:pt x="1" y="2"/>
                    <a:pt x="1" y="3"/>
                  </a:cubicBezTo>
                  <a:cubicBezTo>
                    <a:pt x="2" y="3"/>
                    <a:pt x="3" y="4"/>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2" name="Freeform 269">
              <a:extLst>
                <a:ext uri="{FF2B5EF4-FFF2-40B4-BE49-F238E27FC236}">
                  <a16:creationId xmlns:a16="http://schemas.microsoft.com/office/drawing/2014/main" id="{E05B1257-844C-4044-881B-FBA976D966BB}"/>
                </a:ext>
              </a:extLst>
            </p:cNvPr>
            <p:cNvSpPr>
              <a:spLocks/>
            </p:cNvSpPr>
            <p:nvPr/>
          </p:nvSpPr>
          <p:spPr bwMode="auto">
            <a:xfrm>
              <a:off x="2571750" y="3551238"/>
              <a:ext cx="7938" cy="15875"/>
            </a:xfrm>
            <a:custGeom>
              <a:avLst/>
              <a:gdLst/>
              <a:ahLst/>
              <a:cxnLst>
                <a:cxn ang="0">
                  <a:pos x="1" y="1"/>
                </a:cxn>
                <a:cxn ang="0">
                  <a:pos x="0" y="2"/>
                </a:cxn>
                <a:cxn ang="0">
                  <a:pos x="1" y="1"/>
                </a:cxn>
              </a:cxnLst>
              <a:rect l="0" t="0" r="r" b="b"/>
              <a:pathLst>
                <a:path w="1" h="2">
                  <a:moveTo>
                    <a:pt x="1" y="1"/>
                  </a:moveTo>
                  <a:cubicBezTo>
                    <a:pt x="0" y="1"/>
                    <a:pt x="0" y="1"/>
                    <a:pt x="0" y="2"/>
                  </a:cubicBezTo>
                  <a:cubicBezTo>
                    <a:pt x="0" y="1"/>
                    <a:pt x="0" y="0"/>
                    <a:pt x="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3" name="Freeform 270">
              <a:extLst>
                <a:ext uri="{FF2B5EF4-FFF2-40B4-BE49-F238E27FC236}">
                  <a16:creationId xmlns:a16="http://schemas.microsoft.com/office/drawing/2014/main" id="{797D928B-AFED-7D4C-85C7-2688C1EBAC56}"/>
                </a:ext>
              </a:extLst>
            </p:cNvPr>
            <p:cNvSpPr>
              <a:spLocks/>
            </p:cNvSpPr>
            <p:nvPr/>
          </p:nvSpPr>
          <p:spPr bwMode="auto">
            <a:xfrm>
              <a:off x="2565400" y="3567113"/>
              <a:ext cx="44450" cy="38100"/>
            </a:xfrm>
            <a:custGeom>
              <a:avLst/>
              <a:gdLst/>
              <a:ahLst/>
              <a:cxnLst>
                <a:cxn ang="0">
                  <a:pos x="5" y="0"/>
                </a:cxn>
                <a:cxn ang="0">
                  <a:pos x="4" y="3"/>
                </a:cxn>
                <a:cxn ang="0">
                  <a:pos x="6" y="3"/>
                </a:cxn>
                <a:cxn ang="0">
                  <a:pos x="2" y="4"/>
                </a:cxn>
                <a:cxn ang="0">
                  <a:pos x="1" y="4"/>
                </a:cxn>
                <a:cxn ang="0">
                  <a:pos x="3" y="3"/>
                </a:cxn>
                <a:cxn ang="0">
                  <a:pos x="1" y="1"/>
                </a:cxn>
                <a:cxn ang="0">
                  <a:pos x="5" y="0"/>
                </a:cxn>
              </a:cxnLst>
              <a:rect l="0" t="0" r="r" b="b"/>
              <a:pathLst>
                <a:path w="6" h="5">
                  <a:moveTo>
                    <a:pt x="5" y="0"/>
                  </a:moveTo>
                  <a:cubicBezTo>
                    <a:pt x="5" y="1"/>
                    <a:pt x="4" y="2"/>
                    <a:pt x="4" y="3"/>
                  </a:cubicBezTo>
                  <a:cubicBezTo>
                    <a:pt x="4" y="3"/>
                    <a:pt x="6" y="3"/>
                    <a:pt x="6" y="3"/>
                  </a:cubicBezTo>
                  <a:cubicBezTo>
                    <a:pt x="5" y="4"/>
                    <a:pt x="4" y="5"/>
                    <a:pt x="2" y="4"/>
                  </a:cubicBezTo>
                  <a:cubicBezTo>
                    <a:pt x="2" y="4"/>
                    <a:pt x="1" y="4"/>
                    <a:pt x="1" y="4"/>
                  </a:cubicBezTo>
                  <a:cubicBezTo>
                    <a:pt x="0" y="3"/>
                    <a:pt x="2" y="3"/>
                    <a:pt x="3" y="3"/>
                  </a:cubicBezTo>
                  <a:cubicBezTo>
                    <a:pt x="2" y="2"/>
                    <a:pt x="2" y="2"/>
                    <a:pt x="1" y="1"/>
                  </a:cubicBezTo>
                  <a:cubicBezTo>
                    <a:pt x="2" y="2"/>
                    <a:pt x="4" y="1"/>
                    <a:pt x="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4" name="Freeform 271">
              <a:extLst>
                <a:ext uri="{FF2B5EF4-FFF2-40B4-BE49-F238E27FC236}">
                  <a16:creationId xmlns:a16="http://schemas.microsoft.com/office/drawing/2014/main" id="{4ABF8A52-AD72-0F44-B822-11D82C7348BF}"/>
                </a:ext>
              </a:extLst>
            </p:cNvPr>
            <p:cNvSpPr>
              <a:spLocks/>
            </p:cNvSpPr>
            <p:nvPr/>
          </p:nvSpPr>
          <p:spPr bwMode="auto">
            <a:xfrm>
              <a:off x="2579688" y="3597275"/>
              <a:ext cx="23813" cy="14288"/>
            </a:xfrm>
            <a:custGeom>
              <a:avLst/>
              <a:gdLst/>
              <a:ahLst/>
              <a:cxnLst>
                <a:cxn ang="0">
                  <a:pos x="3" y="1"/>
                </a:cxn>
                <a:cxn ang="0">
                  <a:pos x="0" y="2"/>
                </a:cxn>
                <a:cxn ang="0">
                  <a:pos x="0" y="2"/>
                </a:cxn>
                <a:cxn ang="0">
                  <a:pos x="0" y="1"/>
                </a:cxn>
                <a:cxn ang="0">
                  <a:pos x="0" y="1"/>
                </a:cxn>
                <a:cxn ang="0">
                  <a:pos x="3" y="1"/>
                </a:cxn>
              </a:cxnLst>
              <a:rect l="0" t="0" r="r" b="b"/>
              <a:pathLst>
                <a:path w="3" h="2">
                  <a:moveTo>
                    <a:pt x="3" y="1"/>
                  </a:moveTo>
                  <a:cubicBezTo>
                    <a:pt x="3" y="2"/>
                    <a:pt x="1" y="2"/>
                    <a:pt x="0" y="2"/>
                  </a:cubicBezTo>
                  <a:cubicBezTo>
                    <a:pt x="0" y="2"/>
                    <a:pt x="0" y="2"/>
                    <a:pt x="0" y="2"/>
                  </a:cubicBezTo>
                  <a:cubicBezTo>
                    <a:pt x="0" y="2"/>
                    <a:pt x="0" y="2"/>
                    <a:pt x="0" y="1"/>
                  </a:cubicBezTo>
                  <a:cubicBezTo>
                    <a:pt x="0" y="1"/>
                    <a:pt x="0" y="1"/>
                    <a:pt x="0" y="1"/>
                  </a:cubicBezTo>
                  <a:cubicBezTo>
                    <a:pt x="0" y="0"/>
                    <a:pt x="2" y="1"/>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5" name="Freeform 272">
              <a:extLst>
                <a:ext uri="{FF2B5EF4-FFF2-40B4-BE49-F238E27FC236}">
                  <a16:creationId xmlns:a16="http://schemas.microsoft.com/office/drawing/2014/main" id="{AC37A372-69DF-134B-8898-85A8088D8875}"/>
                </a:ext>
              </a:extLst>
            </p:cNvPr>
            <p:cNvSpPr>
              <a:spLocks noEditPoints="1"/>
            </p:cNvSpPr>
            <p:nvPr/>
          </p:nvSpPr>
          <p:spPr bwMode="auto">
            <a:xfrm>
              <a:off x="2511425" y="3436938"/>
              <a:ext cx="168275" cy="152400"/>
            </a:xfrm>
            <a:custGeom>
              <a:avLst/>
              <a:gdLst/>
              <a:ahLst/>
              <a:cxnLst>
                <a:cxn ang="0">
                  <a:pos x="20" y="11"/>
                </a:cxn>
                <a:cxn ang="0">
                  <a:pos x="20" y="9"/>
                </a:cxn>
                <a:cxn ang="0">
                  <a:pos x="19" y="4"/>
                </a:cxn>
                <a:cxn ang="0">
                  <a:pos x="19" y="5"/>
                </a:cxn>
                <a:cxn ang="0">
                  <a:pos x="11" y="9"/>
                </a:cxn>
                <a:cxn ang="0">
                  <a:pos x="4" y="7"/>
                </a:cxn>
                <a:cxn ang="0">
                  <a:pos x="7" y="8"/>
                </a:cxn>
                <a:cxn ang="0">
                  <a:pos x="11" y="7"/>
                </a:cxn>
                <a:cxn ang="0">
                  <a:pos x="14" y="6"/>
                </a:cxn>
                <a:cxn ang="0">
                  <a:pos x="17" y="5"/>
                </a:cxn>
                <a:cxn ang="0">
                  <a:pos x="15" y="3"/>
                </a:cxn>
                <a:cxn ang="0">
                  <a:pos x="16" y="1"/>
                </a:cxn>
                <a:cxn ang="0">
                  <a:pos x="9" y="0"/>
                </a:cxn>
                <a:cxn ang="0">
                  <a:pos x="3" y="4"/>
                </a:cxn>
                <a:cxn ang="0">
                  <a:pos x="1" y="6"/>
                </a:cxn>
                <a:cxn ang="0">
                  <a:pos x="2" y="10"/>
                </a:cxn>
                <a:cxn ang="0">
                  <a:pos x="3" y="12"/>
                </a:cxn>
                <a:cxn ang="0">
                  <a:pos x="4" y="14"/>
                </a:cxn>
                <a:cxn ang="0">
                  <a:pos x="3" y="14"/>
                </a:cxn>
                <a:cxn ang="0">
                  <a:pos x="3" y="17"/>
                </a:cxn>
                <a:cxn ang="0">
                  <a:pos x="4" y="17"/>
                </a:cxn>
                <a:cxn ang="0">
                  <a:pos x="5" y="19"/>
                </a:cxn>
                <a:cxn ang="0">
                  <a:pos x="6" y="18"/>
                </a:cxn>
                <a:cxn ang="0">
                  <a:pos x="4" y="15"/>
                </a:cxn>
                <a:cxn ang="0">
                  <a:pos x="5" y="14"/>
                </a:cxn>
                <a:cxn ang="0">
                  <a:pos x="8" y="15"/>
                </a:cxn>
                <a:cxn ang="0">
                  <a:pos x="11" y="15"/>
                </a:cxn>
                <a:cxn ang="0">
                  <a:pos x="12" y="14"/>
                </a:cxn>
                <a:cxn ang="0">
                  <a:pos x="13" y="14"/>
                </a:cxn>
                <a:cxn ang="0">
                  <a:pos x="16" y="13"/>
                </a:cxn>
                <a:cxn ang="0">
                  <a:pos x="16" y="11"/>
                </a:cxn>
                <a:cxn ang="0">
                  <a:pos x="16" y="12"/>
                </a:cxn>
                <a:cxn ang="0">
                  <a:pos x="19" y="11"/>
                </a:cxn>
                <a:cxn ang="0">
                  <a:pos x="19" y="13"/>
                </a:cxn>
                <a:cxn ang="0">
                  <a:pos x="21" y="12"/>
                </a:cxn>
                <a:cxn ang="0">
                  <a:pos x="9" y="13"/>
                </a:cxn>
                <a:cxn ang="0">
                  <a:pos x="9" y="13"/>
                </a:cxn>
              </a:cxnLst>
              <a:rect l="0" t="0" r="r" b="b"/>
              <a:pathLst>
                <a:path w="22" h="20">
                  <a:moveTo>
                    <a:pt x="21" y="10"/>
                  </a:moveTo>
                  <a:cubicBezTo>
                    <a:pt x="20" y="10"/>
                    <a:pt x="20" y="10"/>
                    <a:pt x="20" y="11"/>
                  </a:cubicBezTo>
                  <a:cubicBezTo>
                    <a:pt x="20" y="10"/>
                    <a:pt x="20" y="9"/>
                    <a:pt x="20" y="9"/>
                  </a:cubicBezTo>
                  <a:cubicBezTo>
                    <a:pt x="20" y="9"/>
                    <a:pt x="20" y="9"/>
                    <a:pt x="20" y="9"/>
                  </a:cubicBezTo>
                  <a:cubicBezTo>
                    <a:pt x="20" y="8"/>
                    <a:pt x="20" y="7"/>
                    <a:pt x="20" y="6"/>
                  </a:cubicBezTo>
                  <a:cubicBezTo>
                    <a:pt x="21" y="5"/>
                    <a:pt x="20" y="5"/>
                    <a:pt x="19" y="4"/>
                  </a:cubicBezTo>
                  <a:cubicBezTo>
                    <a:pt x="19" y="4"/>
                    <a:pt x="19" y="5"/>
                    <a:pt x="19" y="5"/>
                  </a:cubicBezTo>
                  <a:cubicBezTo>
                    <a:pt x="19" y="5"/>
                    <a:pt x="19" y="5"/>
                    <a:pt x="19" y="5"/>
                  </a:cubicBezTo>
                  <a:cubicBezTo>
                    <a:pt x="18" y="7"/>
                    <a:pt x="16" y="8"/>
                    <a:pt x="13" y="9"/>
                  </a:cubicBezTo>
                  <a:cubicBezTo>
                    <a:pt x="12" y="9"/>
                    <a:pt x="11" y="9"/>
                    <a:pt x="11" y="9"/>
                  </a:cubicBezTo>
                  <a:cubicBezTo>
                    <a:pt x="1" y="10"/>
                    <a:pt x="3" y="7"/>
                    <a:pt x="3" y="7"/>
                  </a:cubicBezTo>
                  <a:cubicBezTo>
                    <a:pt x="4" y="7"/>
                    <a:pt x="4" y="7"/>
                    <a:pt x="4" y="7"/>
                  </a:cubicBezTo>
                  <a:cubicBezTo>
                    <a:pt x="5" y="7"/>
                    <a:pt x="6" y="8"/>
                    <a:pt x="7" y="8"/>
                  </a:cubicBezTo>
                  <a:cubicBezTo>
                    <a:pt x="7" y="8"/>
                    <a:pt x="7" y="8"/>
                    <a:pt x="7" y="8"/>
                  </a:cubicBezTo>
                  <a:cubicBezTo>
                    <a:pt x="7" y="7"/>
                    <a:pt x="9" y="8"/>
                    <a:pt x="9" y="8"/>
                  </a:cubicBezTo>
                  <a:cubicBezTo>
                    <a:pt x="9" y="8"/>
                    <a:pt x="11" y="8"/>
                    <a:pt x="11" y="7"/>
                  </a:cubicBezTo>
                  <a:cubicBezTo>
                    <a:pt x="12" y="8"/>
                    <a:pt x="12" y="7"/>
                    <a:pt x="13" y="7"/>
                  </a:cubicBezTo>
                  <a:cubicBezTo>
                    <a:pt x="13" y="7"/>
                    <a:pt x="15" y="7"/>
                    <a:pt x="14" y="6"/>
                  </a:cubicBezTo>
                  <a:cubicBezTo>
                    <a:pt x="14" y="7"/>
                    <a:pt x="15" y="6"/>
                    <a:pt x="15" y="6"/>
                  </a:cubicBezTo>
                  <a:cubicBezTo>
                    <a:pt x="16" y="6"/>
                    <a:pt x="17" y="5"/>
                    <a:pt x="17" y="5"/>
                  </a:cubicBezTo>
                  <a:cubicBezTo>
                    <a:pt x="18" y="4"/>
                    <a:pt x="16" y="4"/>
                    <a:pt x="16" y="4"/>
                  </a:cubicBezTo>
                  <a:cubicBezTo>
                    <a:pt x="16" y="3"/>
                    <a:pt x="16" y="3"/>
                    <a:pt x="15" y="3"/>
                  </a:cubicBezTo>
                  <a:cubicBezTo>
                    <a:pt x="14" y="2"/>
                    <a:pt x="16" y="2"/>
                    <a:pt x="16" y="2"/>
                  </a:cubicBezTo>
                  <a:cubicBezTo>
                    <a:pt x="16" y="2"/>
                    <a:pt x="16" y="1"/>
                    <a:pt x="16" y="1"/>
                  </a:cubicBezTo>
                  <a:cubicBezTo>
                    <a:pt x="16" y="1"/>
                    <a:pt x="16" y="1"/>
                    <a:pt x="16" y="1"/>
                  </a:cubicBezTo>
                  <a:cubicBezTo>
                    <a:pt x="15" y="0"/>
                    <a:pt x="10" y="0"/>
                    <a:pt x="9" y="0"/>
                  </a:cubicBezTo>
                  <a:cubicBezTo>
                    <a:pt x="8" y="0"/>
                    <a:pt x="5" y="2"/>
                    <a:pt x="5" y="2"/>
                  </a:cubicBezTo>
                  <a:cubicBezTo>
                    <a:pt x="4" y="3"/>
                    <a:pt x="3" y="4"/>
                    <a:pt x="3" y="4"/>
                  </a:cubicBezTo>
                  <a:cubicBezTo>
                    <a:pt x="2" y="4"/>
                    <a:pt x="1" y="5"/>
                    <a:pt x="1" y="5"/>
                  </a:cubicBezTo>
                  <a:cubicBezTo>
                    <a:pt x="1" y="6"/>
                    <a:pt x="1" y="6"/>
                    <a:pt x="1" y="6"/>
                  </a:cubicBezTo>
                  <a:cubicBezTo>
                    <a:pt x="1" y="6"/>
                    <a:pt x="1" y="6"/>
                    <a:pt x="1" y="7"/>
                  </a:cubicBezTo>
                  <a:cubicBezTo>
                    <a:pt x="0" y="7"/>
                    <a:pt x="2" y="9"/>
                    <a:pt x="2" y="10"/>
                  </a:cubicBezTo>
                  <a:cubicBezTo>
                    <a:pt x="2" y="11"/>
                    <a:pt x="2" y="11"/>
                    <a:pt x="2" y="11"/>
                  </a:cubicBezTo>
                  <a:cubicBezTo>
                    <a:pt x="3" y="11"/>
                    <a:pt x="3" y="12"/>
                    <a:pt x="3" y="12"/>
                  </a:cubicBezTo>
                  <a:cubicBezTo>
                    <a:pt x="4" y="13"/>
                    <a:pt x="4" y="12"/>
                    <a:pt x="4" y="13"/>
                  </a:cubicBezTo>
                  <a:cubicBezTo>
                    <a:pt x="4" y="13"/>
                    <a:pt x="4" y="13"/>
                    <a:pt x="4" y="14"/>
                  </a:cubicBezTo>
                  <a:cubicBezTo>
                    <a:pt x="4" y="14"/>
                    <a:pt x="4" y="14"/>
                    <a:pt x="4" y="14"/>
                  </a:cubicBezTo>
                  <a:cubicBezTo>
                    <a:pt x="4" y="14"/>
                    <a:pt x="4" y="13"/>
                    <a:pt x="3" y="14"/>
                  </a:cubicBezTo>
                  <a:cubicBezTo>
                    <a:pt x="3" y="14"/>
                    <a:pt x="3" y="13"/>
                    <a:pt x="3" y="13"/>
                  </a:cubicBezTo>
                  <a:cubicBezTo>
                    <a:pt x="2" y="15"/>
                    <a:pt x="4" y="16"/>
                    <a:pt x="3" y="17"/>
                  </a:cubicBezTo>
                  <a:cubicBezTo>
                    <a:pt x="3" y="17"/>
                    <a:pt x="3" y="17"/>
                    <a:pt x="3" y="17"/>
                  </a:cubicBezTo>
                  <a:cubicBezTo>
                    <a:pt x="4" y="17"/>
                    <a:pt x="4" y="17"/>
                    <a:pt x="4" y="17"/>
                  </a:cubicBezTo>
                  <a:cubicBezTo>
                    <a:pt x="4" y="18"/>
                    <a:pt x="5" y="20"/>
                    <a:pt x="6" y="20"/>
                  </a:cubicBezTo>
                  <a:cubicBezTo>
                    <a:pt x="6" y="19"/>
                    <a:pt x="5" y="19"/>
                    <a:pt x="5" y="19"/>
                  </a:cubicBezTo>
                  <a:cubicBezTo>
                    <a:pt x="6" y="18"/>
                    <a:pt x="6" y="19"/>
                    <a:pt x="6" y="19"/>
                  </a:cubicBezTo>
                  <a:cubicBezTo>
                    <a:pt x="6" y="19"/>
                    <a:pt x="6" y="18"/>
                    <a:pt x="6" y="18"/>
                  </a:cubicBezTo>
                  <a:cubicBezTo>
                    <a:pt x="6" y="18"/>
                    <a:pt x="5" y="17"/>
                    <a:pt x="5" y="17"/>
                  </a:cubicBezTo>
                  <a:cubicBezTo>
                    <a:pt x="4" y="16"/>
                    <a:pt x="4" y="16"/>
                    <a:pt x="4" y="15"/>
                  </a:cubicBezTo>
                  <a:cubicBezTo>
                    <a:pt x="5" y="15"/>
                    <a:pt x="5" y="15"/>
                    <a:pt x="5" y="15"/>
                  </a:cubicBezTo>
                  <a:cubicBezTo>
                    <a:pt x="5" y="15"/>
                    <a:pt x="5" y="15"/>
                    <a:pt x="5" y="14"/>
                  </a:cubicBezTo>
                  <a:cubicBezTo>
                    <a:pt x="5" y="14"/>
                    <a:pt x="7" y="14"/>
                    <a:pt x="7" y="14"/>
                  </a:cubicBezTo>
                  <a:cubicBezTo>
                    <a:pt x="8" y="14"/>
                    <a:pt x="8" y="15"/>
                    <a:pt x="8" y="15"/>
                  </a:cubicBezTo>
                  <a:cubicBezTo>
                    <a:pt x="9" y="15"/>
                    <a:pt x="9" y="14"/>
                    <a:pt x="10" y="14"/>
                  </a:cubicBezTo>
                  <a:cubicBezTo>
                    <a:pt x="11" y="14"/>
                    <a:pt x="11" y="15"/>
                    <a:pt x="11" y="15"/>
                  </a:cubicBezTo>
                  <a:cubicBezTo>
                    <a:pt x="11" y="15"/>
                    <a:pt x="11" y="15"/>
                    <a:pt x="11" y="14"/>
                  </a:cubicBezTo>
                  <a:cubicBezTo>
                    <a:pt x="12" y="14"/>
                    <a:pt x="12" y="15"/>
                    <a:pt x="12" y="14"/>
                  </a:cubicBezTo>
                  <a:cubicBezTo>
                    <a:pt x="13" y="14"/>
                    <a:pt x="12" y="14"/>
                    <a:pt x="12" y="14"/>
                  </a:cubicBezTo>
                  <a:cubicBezTo>
                    <a:pt x="13" y="14"/>
                    <a:pt x="13" y="14"/>
                    <a:pt x="13" y="14"/>
                  </a:cubicBezTo>
                  <a:cubicBezTo>
                    <a:pt x="15" y="14"/>
                    <a:pt x="16" y="13"/>
                    <a:pt x="16" y="14"/>
                  </a:cubicBezTo>
                  <a:cubicBezTo>
                    <a:pt x="16" y="14"/>
                    <a:pt x="17" y="13"/>
                    <a:pt x="16" y="13"/>
                  </a:cubicBezTo>
                  <a:cubicBezTo>
                    <a:pt x="16" y="12"/>
                    <a:pt x="14" y="13"/>
                    <a:pt x="14" y="12"/>
                  </a:cubicBezTo>
                  <a:cubicBezTo>
                    <a:pt x="14" y="11"/>
                    <a:pt x="16" y="12"/>
                    <a:pt x="16" y="11"/>
                  </a:cubicBezTo>
                  <a:cubicBezTo>
                    <a:pt x="17" y="11"/>
                    <a:pt x="18" y="12"/>
                    <a:pt x="16" y="12"/>
                  </a:cubicBezTo>
                  <a:cubicBezTo>
                    <a:pt x="16" y="12"/>
                    <a:pt x="16" y="12"/>
                    <a:pt x="16" y="12"/>
                  </a:cubicBezTo>
                  <a:cubicBezTo>
                    <a:pt x="17" y="12"/>
                    <a:pt x="17" y="12"/>
                    <a:pt x="18" y="12"/>
                  </a:cubicBezTo>
                  <a:cubicBezTo>
                    <a:pt x="18" y="11"/>
                    <a:pt x="18" y="11"/>
                    <a:pt x="19" y="11"/>
                  </a:cubicBezTo>
                  <a:cubicBezTo>
                    <a:pt x="19" y="11"/>
                    <a:pt x="19" y="11"/>
                    <a:pt x="19" y="11"/>
                  </a:cubicBezTo>
                  <a:cubicBezTo>
                    <a:pt x="20" y="11"/>
                    <a:pt x="18" y="12"/>
                    <a:pt x="19" y="13"/>
                  </a:cubicBezTo>
                  <a:cubicBezTo>
                    <a:pt x="20" y="12"/>
                    <a:pt x="19" y="14"/>
                    <a:pt x="20" y="14"/>
                  </a:cubicBezTo>
                  <a:cubicBezTo>
                    <a:pt x="20" y="14"/>
                    <a:pt x="21" y="13"/>
                    <a:pt x="21" y="12"/>
                  </a:cubicBezTo>
                  <a:cubicBezTo>
                    <a:pt x="21" y="12"/>
                    <a:pt x="22" y="10"/>
                    <a:pt x="21" y="10"/>
                  </a:cubicBezTo>
                  <a:close/>
                  <a:moveTo>
                    <a:pt x="9" y="13"/>
                  </a:moveTo>
                  <a:cubicBezTo>
                    <a:pt x="9" y="13"/>
                    <a:pt x="10" y="13"/>
                    <a:pt x="10" y="13"/>
                  </a:cubicBezTo>
                  <a:cubicBezTo>
                    <a:pt x="10" y="13"/>
                    <a:pt x="9" y="13"/>
                    <a:pt x="9" y="1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6" name="Freeform 273">
              <a:extLst>
                <a:ext uri="{FF2B5EF4-FFF2-40B4-BE49-F238E27FC236}">
                  <a16:creationId xmlns:a16="http://schemas.microsoft.com/office/drawing/2014/main" id="{AEBBB1E2-B46E-0245-8FC5-ABB5B280E778}"/>
                </a:ext>
              </a:extLst>
            </p:cNvPr>
            <p:cNvSpPr>
              <a:spLocks noEditPoints="1"/>
            </p:cNvSpPr>
            <p:nvPr/>
          </p:nvSpPr>
          <p:spPr bwMode="auto">
            <a:xfrm>
              <a:off x="2366963" y="3567113"/>
              <a:ext cx="517525" cy="1198563"/>
            </a:xfrm>
            <a:custGeom>
              <a:avLst/>
              <a:gdLst/>
              <a:ahLst/>
              <a:cxnLst>
                <a:cxn ang="0">
                  <a:pos x="65" y="48"/>
                </a:cxn>
                <a:cxn ang="0">
                  <a:pos x="60" y="39"/>
                </a:cxn>
                <a:cxn ang="0">
                  <a:pos x="66" y="35"/>
                </a:cxn>
                <a:cxn ang="0">
                  <a:pos x="60" y="19"/>
                </a:cxn>
                <a:cxn ang="0">
                  <a:pos x="44" y="10"/>
                </a:cxn>
                <a:cxn ang="0">
                  <a:pos x="43" y="4"/>
                </a:cxn>
                <a:cxn ang="0">
                  <a:pos x="28" y="8"/>
                </a:cxn>
                <a:cxn ang="0">
                  <a:pos x="19" y="5"/>
                </a:cxn>
                <a:cxn ang="0">
                  <a:pos x="6" y="24"/>
                </a:cxn>
                <a:cxn ang="0">
                  <a:pos x="4" y="49"/>
                </a:cxn>
                <a:cxn ang="0">
                  <a:pos x="1" y="60"/>
                </a:cxn>
                <a:cxn ang="0">
                  <a:pos x="2" y="67"/>
                </a:cxn>
                <a:cxn ang="0">
                  <a:pos x="3" y="75"/>
                </a:cxn>
                <a:cxn ang="0">
                  <a:pos x="5" y="78"/>
                </a:cxn>
                <a:cxn ang="0">
                  <a:pos x="10" y="77"/>
                </a:cxn>
                <a:cxn ang="0">
                  <a:pos x="15" y="101"/>
                </a:cxn>
                <a:cxn ang="0">
                  <a:pos x="17" y="139"/>
                </a:cxn>
                <a:cxn ang="0">
                  <a:pos x="15" y="149"/>
                </a:cxn>
                <a:cxn ang="0">
                  <a:pos x="31" y="154"/>
                </a:cxn>
                <a:cxn ang="0">
                  <a:pos x="31" y="147"/>
                </a:cxn>
                <a:cxn ang="0">
                  <a:pos x="30" y="134"/>
                </a:cxn>
                <a:cxn ang="0">
                  <a:pos x="31" y="103"/>
                </a:cxn>
                <a:cxn ang="0">
                  <a:pos x="35" y="94"/>
                </a:cxn>
                <a:cxn ang="0">
                  <a:pos x="35" y="112"/>
                </a:cxn>
                <a:cxn ang="0">
                  <a:pos x="36" y="139"/>
                </a:cxn>
                <a:cxn ang="0">
                  <a:pos x="40" y="151"/>
                </a:cxn>
                <a:cxn ang="0">
                  <a:pos x="51" y="151"/>
                </a:cxn>
                <a:cxn ang="0">
                  <a:pos x="49" y="130"/>
                </a:cxn>
                <a:cxn ang="0">
                  <a:pos x="51" y="105"/>
                </a:cxn>
                <a:cxn ang="0">
                  <a:pos x="49" y="89"/>
                </a:cxn>
                <a:cxn ang="0">
                  <a:pos x="54" y="80"/>
                </a:cxn>
                <a:cxn ang="0">
                  <a:pos x="59" y="127"/>
                </a:cxn>
                <a:cxn ang="0">
                  <a:pos x="62" y="156"/>
                </a:cxn>
                <a:cxn ang="0">
                  <a:pos x="59" y="106"/>
                </a:cxn>
                <a:cxn ang="0">
                  <a:pos x="63" y="72"/>
                </a:cxn>
                <a:cxn ang="0">
                  <a:pos x="61" y="63"/>
                </a:cxn>
                <a:cxn ang="0">
                  <a:pos x="57" y="67"/>
                </a:cxn>
                <a:cxn ang="0">
                  <a:pos x="53" y="68"/>
                </a:cxn>
                <a:cxn ang="0">
                  <a:pos x="54" y="60"/>
                </a:cxn>
                <a:cxn ang="0">
                  <a:pos x="64" y="63"/>
                </a:cxn>
                <a:cxn ang="0">
                  <a:pos x="65" y="55"/>
                </a:cxn>
                <a:cxn ang="0">
                  <a:pos x="58" y="52"/>
                </a:cxn>
                <a:cxn ang="0">
                  <a:pos x="17" y="48"/>
                </a:cxn>
                <a:cxn ang="0">
                  <a:pos x="17" y="48"/>
                </a:cxn>
                <a:cxn ang="0">
                  <a:pos x="12" y="69"/>
                </a:cxn>
                <a:cxn ang="0">
                  <a:pos x="17" y="65"/>
                </a:cxn>
                <a:cxn ang="0">
                  <a:pos x="24" y="148"/>
                </a:cxn>
                <a:cxn ang="0">
                  <a:pos x="32" y="21"/>
                </a:cxn>
                <a:cxn ang="0">
                  <a:pos x="25" y="14"/>
                </a:cxn>
                <a:cxn ang="0">
                  <a:pos x="28" y="13"/>
                </a:cxn>
                <a:cxn ang="0">
                  <a:pos x="37" y="4"/>
                </a:cxn>
                <a:cxn ang="0">
                  <a:pos x="37" y="3"/>
                </a:cxn>
                <a:cxn ang="0">
                  <a:pos x="36" y="15"/>
                </a:cxn>
                <a:cxn ang="0">
                  <a:pos x="32" y="15"/>
                </a:cxn>
                <a:cxn ang="0">
                  <a:pos x="32" y="21"/>
                </a:cxn>
                <a:cxn ang="0">
                  <a:pos x="49" y="145"/>
                </a:cxn>
              </a:cxnLst>
              <a:rect l="0" t="0" r="r" b="b"/>
              <a:pathLst>
                <a:path w="68" h="157">
                  <a:moveTo>
                    <a:pt x="68" y="50"/>
                  </a:moveTo>
                  <a:cubicBezTo>
                    <a:pt x="68" y="50"/>
                    <a:pt x="67" y="50"/>
                    <a:pt x="67" y="50"/>
                  </a:cubicBezTo>
                  <a:cubicBezTo>
                    <a:pt x="67" y="49"/>
                    <a:pt x="66" y="49"/>
                    <a:pt x="65" y="48"/>
                  </a:cubicBezTo>
                  <a:cubicBezTo>
                    <a:pt x="64" y="49"/>
                    <a:pt x="63" y="49"/>
                    <a:pt x="62" y="48"/>
                  </a:cubicBezTo>
                  <a:cubicBezTo>
                    <a:pt x="62" y="48"/>
                    <a:pt x="64" y="48"/>
                    <a:pt x="65" y="48"/>
                  </a:cubicBezTo>
                  <a:cubicBezTo>
                    <a:pt x="66" y="48"/>
                    <a:pt x="66" y="48"/>
                    <a:pt x="68" y="48"/>
                  </a:cubicBezTo>
                  <a:cubicBezTo>
                    <a:pt x="68" y="46"/>
                    <a:pt x="68" y="44"/>
                    <a:pt x="67" y="43"/>
                  </a:cubicBezTo>
                  <a:cubicBezTo>
                    <a:pt x="66" y="42"/>
                    <a:pt x="67" y="41"/>
                    <a:pt x="65" y="41"/>
                  </a:cubicBezTo>
                  <a:cubicBezTo>
                    <a:pt x="64" y="41"/>
                    <a:pt x="63" y="41"/>
                    <a:pt x="61" y="41"/>
                  </a:cubicBezTo>
                  <a:cubicBezTo>
                    <a:pt x="61" y="40"/>
                    <a:pt x="61" y="40"/>
                    <a:pt x="60" y="39"/>
                  </a:cubicBezTo>
                  <a:cubicBezTo>
                    <a:pt x="60" y="39"/>
                    <a:pt x="60" y="39"/>
                    <a:pt x="60" y="39"/>
                  </a:cubicBezTo>
                  <a:cubicBezTo>
                    <a:pt x="60" y="39"/>
                    <a:pt x="60" y="39"/>
                    <a:pt x="60" y="38"/>
                  </a:cubicBezTo>
                  <a:cubicBezTo>
                    <a:pt x="62" y="39"/>
                    <a:pt x="64" y="38"/>
                    <a:pt x="65" y="38"/>
                  </a:cubicBezTo>
                  <a:cubicBezTo>
                    <a:pt x="65" y="37"/>
                    <a:pt x="67" y="37"/>
                    <a:pt x="67" y="36"/>
                  </a:cubicBezTo>
                  <a:cubicBezTo>
                    <a:pt x="67" y="36"/>
                    <a:pt x="66" y="34"/>
                    <a:pt x="66" y="35"/>
                  </a:cubicBezTo>
                  <a:cubicBezTo>
                    <a:pt x="65" y="34"/>
                    <a:pt x="65" y="33"/>
                    <a:pt x="65" y="31"/>
                  </a:cubicBezTo>
                  <a:cubicBezTo>
                    <a:pt x="65" y="31"/>
                    <a:pt x="65" y="28"/>
                    <a:pt x="64" y="28"/>
                  </a:cubicBezTo>
                  <a:cubicBezTo>
                    <a:pt x="63" y="28"/>
                    <a:pt x="62" y="28"/>
                    <a:pt x="62" y="26"/>
                  </a:cubicBezTo>
                  <a:cubicBezTo>
                    <a:pt x="62" y="25"/>
                    <a:pt x="62" y="22"/>
                    <a:pt x="60" y="21"/>
                  </a:cubicBezTo>
                  <a:cubicBezTo>
                    <a:pt x="61" y="21"/>
                    <a:pt x="60" y="20"/>
                    <a:pt x="60" y="19"/>
                  </a:cubicBezTo>
                  <a:cubicBezTo>
                    <a:pt x="59" y="20"/>
                    <a:pt x="57" y="18"/>
                    <a:pt x="57" y="17"/>
                  </a:cubicBezTo>
                  <a:cubicBezTo>
                    <a:pt x="57" y="16"/>
                    <a:pt x="55" y="16"/>
                    <a:pt x="55" y="15"/>
                  </a:cubicBezTo>
                  <a:cubicBezTo>
                    <a:pt x="55" y="14"/>
                    <a:pt x="55" y="13"/>
                    <a:pt x="54" y="13"/>
                  </a:cubicBezTo>
                  <a:cubicBezTo>
                    <a:pt x="53" y="11"/>
                    <a:pt x="53" y="11"/>
                    <a:pt x="51" y="10"/>
                  </a:cubicBezTo>
                  <a:cubicBezTo>
                    <a:pt x="49" y="8"/>
                    <a:pt x="46" y="9"/>
                    <a:pt x="44" y="10"/>
                  </a:cubicBezTo>
                  <a:cubicBezTo>
                    <a:pt x="44" y="9"/>
                    <a:pt x="45" y="9"/>
                    <a:pt x="45" y="9"/>
                  </a:cubicBezTo>
                  <a:cubicBezTo>
                    <a:pt x="45" y="9"/>
                    <a:pt x="44" y="8"/>
                    <a:pt x="44" y="8"/>
                  </a:cubicBezTo>
                  <a:cubicBezTo>
                    <a:pt x="44" y="8"/>
                    <a:pt x="42" y="8"/>
                    <a:pt x="42" y="8"/>
                  </a:cubicBezTo>
                  <a:cubicBezTo>
                    <a:pt x="42" y="7"/>
                    <a:pt x="43" y="7"/>
                    <a:pt x="43" y="6"/>
                  </a:cubicBezTo>
                  <a:cubicBezTo>
                    <a:pt x="44" y="5"/>
                    <a:pt x="43" y="5"/>
                    <a:pt x="43" y="4"/>
                  </a:cubicBezTo>
                  <a:cubicBezTo>
                    <a:pt x="41" y="3"/>
                    <a:pt x="40" y="0"/>
                    <a:pt x="38" y="0"/>
                  </a:cubicBezTo>
                  <a:cubicBezTo>
                    <a:pt x="38" y="1"/>
                    <a:pt x="37" y="2"/>
                    <a:pt x="36" y="3"/>
                  </a:cubicBezTo>
                  <a:cubicBezTo>
                    <a:pt x="36" y="4"/>
                    <a:pt x="36" y="4"/>
                    <a:pt x="36" y="5"/>
                  </a:cubicBezTo>
                  <a:cubicBezTo>
                    <a:pt x="35" y="6"/>
                    <a:pt x="34" y="6"/>
                    <a:pt x="33" y="7"/>
                  </a:cubicBezTo>
                  <a:cubicBezTo>
                    <a:pt x="32" y="8"/>
                    <a:pt x="30" y="8"/>
                    <a:pt x="28" y="8"/>
                  </a:cubicBezTo>
                  <a:cubicBezTo>
                    <a:pt x="27" y="7"/>
                    <a:pt x="27" y="6"/>
                    <a:pt x="26" y="5"/>
                  </a:cubicBezTo>
                  <a:cubicBezTo>
                    <a:pt x="26" y="6"/>
                    <a:pt x="26" y="6"/>
                    <a:pt x="26" y="7"/>
                  </a:cubicBezTo>
                  <a:cubicBezTo>
                    <a:pt x="25" y="5"/>
                    <a:pt x="24" y="1"/>
                    <a:pt x="22" y="4"/>
                  </a:cubicBezTo>
                  <a:cubicBezTo>
                    <a:pt x="22" y="4"/>
                    <a:pt x="21" y="4"/>
                    <a:pt x="21" y="4"/>
                  </a:cubicBezTo>
                  <a:cubicBezTo>
                    <a:pt x="21" y="5"/>
                    <a:pt x="20" y="5"/>
                    <a:pt x="19" y="5"/>
                  </a:cubicBezTo>
                  <a:cubicBezTo>
                    <a:pt x="19" y="5"/>
                    <a:pt x="19" y="6"/>
                    <a:pt x="19" y="6"/>
                  </a:cubicBezTo>
                  <a:cubicBezTo>
                    <a:pt x="18" y="8"/>
                    <a:pt x="18" y="8"/>
                    <a:pt x="17" y="10"/>
                  </a:cubicBezTo>
                  <a:cubicBezTo>
                    <a:pt x="18" y="9"/>
                    <a:pt x="16" y="11"/>
                    <a:pt x="16" y="11"/>
                  </a:cubicBezTo>
                  <a:cubicBezTo>
                    <a:pt x="14" y="14"/>
                    <a:pt x="11" y="17"/>
                    <a:pt x="9" y="20"/>
                  </a:cubicBezTo>
                  <a:cubicBezTo>
                    <a:pt x="9" y="21"/>
                    <a:pt x="8" y="23"/>
                    <a:pt x="6" y="24"/>
                  </a:cubicBezTo>
                  <a:cubicBezTo>
                    <a:pt x="6" y="26"/>
                    <a:pt x="6" y="28"/>
                    <a:pt x="5" y="30"/>
                  </a:cubicBezTo>
                  <a:cubicBezTo>
                    <a:pt x="4" y="32"/>
                    <a:pt x="4" y="34"/>
                    <a:pt x="4" y="36"/>
                  </a:cubicBezTo>
                  <a:cubicBezTo>
                    <a:pt x="4" y="38"/>
                    <a:pt x="4" y="40"/>
                    <a:pt x="4" y="42"/>
                  </a:cubicBezTo>
                  <a:cubicBezTo>
                    <a:pt x="4" y="43"/>
                    <a:pt x="5" y="44"/>
                    <a:pt x="5" y="45"/>
                  </a:cubicBezTo>
                  <a:cubicBezTo>
                    <a:pt x="5" y="46"/>
                    <a:pt x="4" y="48"/>
                    <a:pt x="4" y="49"/>
                  </a:cubicBezTo>
                  <a:cubicBezTo>
                    <a:pt x="4" y="49"/>
                    <a:pt x="3" y="49"/>
                    <a:pt x="3" y="49"/>
                  </a:cubicBezTo>
                  <a:cubicBezTo>
                    <a:pt x="3" y="50"/>
                    <a:pt x="4" y="51"/>
                    <a:pt x="4" y="52"/>
                  </a:cubicBezTo>
                  <a:cubicBezTo>
                    <a:pt x="4" y="52"/>
                    <a:pt x="3" y="53"/>
                    <a:pt x="2" y="53"/>
                  </a:cubicBezTo>
                  <a:cubicBezTo>
                    <a:pt x="2" y="54"/>
                    <a:pt x="2" y="56"/>
                    <a:pt x="1" y="57"/>
                  </a:cubicBezTo>
                  <a:cubicBezTo>
                    <a:pt x="1" y="59"/>
                    <a:pt x="0" y="59"/>
                    <a:pt x="1" y="60"/>
                  </a:cubicBezTo>
                  <a:cubicBezTo>
                    <a:pt x="2" y="61"/>
                    <a:pt x="1" y="62"/>
                    <a:pt x="1" y="63"/>
                  </a:cubicBezTo>
                  <a:cubicBezTo>
                    <a:pt x="1" y="64"/>
                    <a:pt x="2" y="65"/>
                    <a:pt x="2" y="65"/>
                  </a:cubicBezTo>
                  <a:cubicBezTo>
                    <a:pt x="3" y="65"/>
                    <a:pt x="4" y="66"/>
                    <a:pt x="4" y="66"/>
                  </a:cubicBezTo>
                  <a:cubicBezTo>
                    <a:pt x="4" y="66"/>
                    <a:pt x="4" y="66"/>
                    <a:pt x="3" y="67"/>
                  </a:cubicBezTo>
                  <a:cubicBezTo>
                    <a:pt x="3" y="67"/>
                    <a:pt x="3" y="67"/>
                    <a:pt x="2" y="67"/>
                  </a:cubicBezTo>
                  <a:cubicBezTo>
                    <a:pt x="2" y="67"/>
                    <a:pt x="1" y="68"/>
                    <a:pt x="1" y="68"/>
                  </a:cubicBezTo>
                  <a:cubicBezTo>
                    <a:pt x="1" y="69"/>
                    <a:pt x="2" y="69"/>
                    <a:pt x="3" y="69"/>
                  </a:cubicBezTo>
                  <a:cubicBezTo>
                    <a:pt x="4" y="69"/>
                    <a:pt x="4" y="71"/>
                    <a:pt x="4" y="71"/>
                  </a:cubicBezTo>
                  <a:cubicBezTo>
                    <a:pt x="4" y="72"/>
                    <a:pt x="3" y="72"/>
                    <a:pt x="3" y="72"/>
                  </a:cubicBezTo>
                  <a:cubicBezTo>
                    <a:pt x="3" y="73"/>
                    <a:pt x="3" y="74"/>
                    <a:pt x="3" y="75"/>
                  </a:cubicBezTo>
                  <a:cubicBezTo>
                    <a:pt x="5" y="75"/>
                    <a:pt x="6" y="74"/>
                    <a:pt x="7" y="74"/>
                  </a:cubicBezTo>
                  <a:cubicBezTo>
                    <a:pt x="7" y="75"/>
                    <a:pt x="9" y="75"/>
                    <a:pt x="8" y="76"/>
                  </a:cubicBezTo>
                  <a:cubicBezTo>
                    <a:pt x="8" y="77"/>
                    <a:pt x="7" y="77"/>
                    <a:pt x="6" y="76"/>
                  </a:cubicBezTo>
                  <a:cubicBezTo>
                    <a:pt x="5" y="76"/>
                    <a:pt x="5" y="75"/>
                    <a:pt x="4" y="75"/>
                  </a:cubicBezTo>
                  <a:cubicBezTo>
                    <a:pt x="4" y="75"/>
                    <a:pt x="5" y="78"/>
                    <a:pt x="5" y="78"/>
                  </a:cubicBezTo>
                  <a:cubicBezTo>
                    <a:pt x="6" y="80"/>
                    <a:pt x="5" y="79"/>
                    <a:pt x="6" y="81"/>
                  </a:cubicBezTo>
                  <a:cubicBezTo>
                    <a:pt x="6" y="81"/>
                    <a:pt x="9" y="81"/>
                    <a:pt x="9" y="81"/>
                  </a:cubicBezTo>
                  <a:cubicBezTo>
                    <a:pt x="9" y="82"/>
                    <a:pt x="10" y="82"/>
                    <a:pt x="11" y="80"/>
                  </a:cubicBezTo>
                  <a:cubicBezTo>
                    <a:pt x="11" y="80"/>
                    <a:pt x="11" y="79"/>
                    <a:pt x="11" y="79"/>
                  </a:cubicBezTo>
                  <a:cubicBezTo>
                    <a:pt x="10" y="78"/>
                    <a:pt x="10" y="78"/>
                    <a:pt x="10" y="77"/>
                  </a:cubicBezTo>
                  <a:cubicBezTo>
                    <a:pt x="10" y="77"/>
                    <a:pt x="11" y="75"/>
                    <a:pt x="11" y="76"/>
                  </a:cubicBezTo>
                  <a:cubicBezTo>
                    <a:pt x="12" y="77"/>
                    <a:pt x="11" y="78"/>
                    <a:pt x="12" y="79"/>
                  </a:cubicBezTo>
                  <a:cubicBezTo>
                    <a:pt x="13" y="80"/>
                    <a:pt x="13" y="81"/>
                    <a:pt x="14" y="83"/>
                  </a:cubicBezTo>
                  <a:cubicBezTo>
                    <a:pt x="14" y="86"/>
                    <a:pt x="14" y="90"/>
                    <a:pt x="14" y="93"/>
                  </a:cubicBezTo>
                  <a:cubicBezTo>
                    <a:pt x="15" y="95"/>
                    <a:pt x="15" y="98"/>
                    <a:pt x="15" y="101"/>
                  </a:cubicBezTo>
                  <a:cubicBezTo>
                    <a:pt x="15" y="103"/>
                    <a:pt x="15" y="106"/>
                    <a:pt x="15" y="109"/>
                  </a:cubicBezTo>
                  <a:cubicBezTo>
                    <a:pt x="15" y="116"/>
                    <a:pt x="14" y="123"/>
                    <a:pt x="15" y="130"/>
                  </a:cubicBezTo>
                  <a:cubicBezTo>
                    <a:pt x="15" y="132"/>
                    <a:pt x="16" y="133"/>
                    <a:pt x="16" y="135"/>
                  </a:cubicBezTo>
                  <a:cubicBezTo>
                    <a:pt x="16" y="135"/>
                    <a:pt x="16" y="136"/>
                    <a:pt x="17" y="137"/>
                  </a:cubicBezTo>
                  <a:cubicBezTo>
                    <a:pt x="17" y="137"/>
                    <a:pt x="17" y="138"/>
                    <a:pt x="17" y="139"/>
                  </a:cubicBezTo>
                  <a:cubicBezTo>
                    <a:pt x="17" y="140"/>
                    <a:pt x="16" y="140"/>
                    <a:pt x="16" y="141"/>
                  </a:cubicBezTo>
                  <a:cubicBezTo>
                    <a:pt x="16" y="142"/>
                    <a:pt x="16" y="143"/>
                    <a:pt x="16" y="144"/>
                  </a:cubicBezTo>
                  <a:cubicBezTo>
                    <a:pt x="16" y="145"/>
                    <a:pt x="16" y="146"/>
                    <a:pt x="16" y="147"/>
                  </a:cubicBezTo>
                  <a:cubicBezTo>
                    <a:pt x="17" y="147"/>
                    <a:pt x="17" y="148"/>
                    <a:pt x="17" y="149"/>
                  </a:cubicBezTo>
                  <a:cubicBezTo>
                    <a:pt x="16" y="149"/>
                    <a:pt x="16" y="149"/>
                    <a:pt x="15" y="149"/>
                  </a:cubicBezTo>
                  <a:cubicBezTo>
                    <a:pt x="15" y="149"/>
                    <a:pt x="14" y="150"/>
                    <a:pt x="13" y="150"/>
                  </a:cubicBezTo>
                  <a:cubicBezTo>
                    <a:pt x="13" y="151"/>
                    <a:pt x="12" y="152"/>
                    <a:pt x="12" y="153"/>
                  </a:cubicBezTo>
                  <a:cubicBezTo>
                    <a:pt x="12" y="154"/>
                    <a:pt x="13" y="154"/>
                    <a:pt x="14" y="154"/>
                  </a:cubicBezTo>
                  <a:cubicBezTo>
                    <a:pt x="15" y="154"/>
                    <a:pt x="17" y="154"/>
                    <a:pt x="19" y="154"/>
                  </a:cubicBezTo>
                  <a:cubicBezTo>
                    <a:pt x="23" y="154"/>
                    <a:pt x="28" y="154"/>
                    <a:pt x="31" y="154"/>
                  </a:cubicBezTo>
                  <a:cubicBezTo>
                    <a:pt x="31" y="154"/>
                    <a:pt x="31" y="154"/>
                    <a:pt x="31" y="154"/>
                  </a:cubicBezTo>
                  <a:cubicBezTo>
                    <a:pt x="32" y="153"/>
                    <a:pt x="31" y="152"/>
                    <a:pt x="31" y="152"/>
                  </a:cubicBezTo>
                  <a:cubicBezTo>
                    <a:pt x="31" y="151"/>
                    <a:pt x="32" y="151"/>
                    <a:pt x="32" y="151"/>
                  </a:cubicBezTo>
                  <a:cubicBezTo>
                    <a:pt x="32" y="150"/>
                    <a:pt x="32" y="150"/>
                    <a:pt x="32" y="150"/>
                  </a:cubicBezTo>
                  <a:cubicBezTo>
                    <a:pt x="31" y="149"/>
                    <a:pt x="32" y="148"/>
                    <a:pt x="31" y="147"/>
                  </a:cubicBezTo>
                  <a:cubicBezTo>
                    <a:pt x="31" y="146"/>
                    <a:pt x="31" y="145"/>
                    <a:pt x="31" y="144"/>
                  </a:cubicBezTo>
                  <a:cubicBezTo>
                    <a:pt x="31" y="144"/>
                    <a:pt x="31" y="143"/>
                    <a:pt x="31" y="143"/>
                  </a:cubicBezTo>
                  <a:cubicBezTo>
                    <a:pt x="31" y="143"/>
                    <a:pt x="30" y="141"/>
                    <a:pt x="30" y="141"/>
                  </a:cubicBezTo>
                  <a:cubicBezTo>
                    <a:pt x="30" y="140"/>
                    <a:pt x="29" y="139"/>
                    <a:pt x="29" y="137"/>
                  </a:cubicBezTo>
                  <a:cubicBezTo>
                    <a:pt x="29" y="137"/>
                    <a:pt x="30" y="135"/>
                    <a:pt x="30" y="134"/>
                  </a:cubicBezTo>
                  <a:cubicBezTo>
                    <a:pt x="30" y="133"/>
                    <a:pt x="31" y="131"/>
                    <a:pt x="31" y="129"/>
                  </a:cubicBezTo>
                  <a:cubicBezTo>
                    <a:pt x="31" y="126"/>
                    <a:pt x="31" y="123"/>
                    <a:pt x="31" y="121"/>
                  </a:cubicBezTo>
                  <a:cubicBezTo>
                    <a:pt x="32" y="118"/>
                    <a:pt x="32" y="115"/>
                    <a:pt x="32" y="112"/>
                  </a:cubicBezTo>
                  <a:cubicBezTo>
                    <a:pt x="32" y="111"/>
                    <a:pt x="33" y="111"/>
                    <a:pt x="32" y="110"/>
                  </a:cubicBezTo>
                  <a:cubicBezTo>
                    <a:pt x="32" y="108"/>
                    <a:pt x="31" y="105"/>
                    <a:pt x="31" y="103"/>
                  </a:cubicBezTo>
                  <a:cubicBezTo>
                    <a:pt x="31" y="101"/>
                    <a:pt x="32" y="100"/>
                    <a:pt x="32" y="98"/>
                  </a:cubicBezTo>
                  <a:cubicBezTo>
                    <a:pt x="32" y="97"/>
                    <a:pt x="32" y="96"/>
                    <a:pt x="32" y="96"/>
                  </a:cubicBezTo>
                  <a:cubicBezTo>
                    <a:pt x="32" y="94"/>
                    <a:pt x="33" y="93"/>
                    <a:pt x="33" y="91"/>
                  </a:cubicBezTo>
                  <a:cubicBezTo>
                    <a:pt x="33" y="91"/>
                    <a:pt x="34" y="91"/>
                    <a:pt x="35" y="91"/>
                  </a:cubicBezTo>
                  <a:cubicBezTo>
                    <a:pt x="35" y="92"/>
                    <a:pt x="35" y="93"/>
                    <a:pt x="35" y="94"/>
                  </a:cubicBezTo>
                  <a:cubicBezTo>
                    <a:pt x="35" y="95"/>
                    <a:pt x="35" y="97"/>
                    <a:pt x="35" y="98"/>
                  </a:cubicBezTo>
                  <a:cubicBezTo>
                    <a:pt x="35" y="100"/>
                    <a:pt x="34" y="101"/>
                    <a:pt x="34" y="102"/>
                  </a:cubicBezTo>
                  <a:cubicBezTo>
                    <a:pt x="34" y="103"/>
                    <a:pt x="34" y="104"/>
                    <a:pt x="34" y="104"/>
                  </a:cubicBezTo>
                  <a:cubicBezTo>
                    <a:pt x="35" y="106"/>
                    <a:pt x="35" y="107"/>
                    <a:pt x="35" y="108"/>
                  </a:cubicBezTo>
                  <a:cubicBezTo>
                    <a:pt x="35" y="109"/>
                    <a:pt x="35" y="111"/>
                    <a:pt x="35" y="112"/>
                  </a:cubicBezTo>
                  <a:cubicBezTo>
                    <a:pt x="36" y="116"/>
                    <a:pt x="37" y="119"/>
                    <a:pt x="37" y="123"/>
                  </a:cubicBezTo>
                  <a:cubicBezTo>
                    <a:pt x="36" y="124"/>
                    <a:pt x="36" y="126"/>
                    <a:pt x="36" y="127"/>
                  </a:cubicBezTo>
                  <a:cubicBezTo>
                    <a:pt x="36" y="130"/>
                    <a:pt x="36" y="133"/>
                    <a:pt x="36" y="135"/>
                  </a:cubicBezTo>
                  <a:cubicBezTo>
                    <a:pt x="36" y="136"/>
                    <a:pt x="36" y="136"/>
                    <a:pt x="36" y="137"/>
                  </a:cubicBezTo>
                  <a:cubicBezTo>
                    <a:pt x="37" y="137"/>
                    <a:pt x="36" y="138"/>
                    <a:pt x="36" y="139"/>
                  </a:cubicBezTo>
                  <a:cubicBezTo>
                    <a:pt x="36" y="140"/>
                    <a:pt x="36" y="142"/>
                    <a:pt x="36" y="142"/>
                  </a:cubicBezTo>
                  <a:cubicBezTo>
                    <a:pt x="36" y="144"/>
                    <a:pt x="37" y="144"/>
                    <a:pt x="38" y="144"/>
                  </a:cubicBezTo>
                  <a:cubicBezTo>
                    <a:pt x="39" y="144"/>
                    <a:pt x="38" y="146"/>
                    <a:pt x="38" y="146"/>
                  </a:cubicBezTo>
                  <a:cubicBezTo>
                    <a:pt x="38" y="146"/>
                    <a:pt x="39" y="147"/>
                    <a:pt x="39" y="148"/>
                  </a:cubicBezTo>
                  <a:cubicBezTo>
                    <a:pt x="39" y="149"/>
                    <a:pt x="40" y="150"/>
                    <a:pt x="40" y="151"/>
                  </a:cubicBezTo>
                  <a:cubicBezTo>
                    <a:pt x="41" y="152"/>
                    <a:pt x="40" y="153"/>
                    <a:pt x="41" y="154"/>
                  </a:cubicBezTo>
                  <a:cubicBezTo>
                    <a:pt x="41" y="154"/>
                    <a:pt x="42" y="155"/>
                    <a:pt x="43" y="155"/>
                  </a:cubicBezTo>
                  <a:cubicBezTo>
                    <a:pt x="46" y="155"/>
                    <a:pt x="49" y="155"/>
                    <a:pt x="51" y="154"/>
                  </a:cubicBezTo>
                  <a:cubicBezTo>
                    <a:pt x="51" y="154"/>
                    <a:pt x="52" y="154"/>
                    <a:pt x="52" y="153"/>
                  </a:cubicBezTo>
                  <a:cubicBezTo>
                    <a:pt x="52" y="153"/>
                    <a:pt x="51" y="152"/>
                    <a:pt x="51" y="151"/>
                  </a:cubicBezTo>
                  <a:cubicBezTo>
                    <a:pt x="50" y="149"/>
                    <a:pt x="50" y="147"/>
                    <a:pt x="50" y="145"/>
                  </a:cubicBezTo>
                  <a:cubicBezTo>
                    <a:pt x="51" y="145"/>
                    <a:pt x="51" y="144"/>
                    <a:pt x="52" y="144"/>
                  </a:cubicBezTo>
                  <a:cubicBezTo>
                    <a:pt x="52" y="142"/>
                    <a:pt x="52" y="139"/>
                    <a:pt x="51" y="138"/>
                  </a:cubicBezTo>
                  <a:cubicBezTo>
                    <a:pt x="51" y="137"/>
                    <a:pt x="50" y="137"/>
                    <a:pt x="50" y="136"/>
                  </a:cubicBezTo>
                  <a:cubicBezTo>
                    <a:pt x="50" y="134"/>
                    <a:pt x="49" y="132"/>
                    <a:pt x="49" y="130"/>
                  </a:cubicBezTo>
                  <a:cubicBezTo>
                    <a:pt x="48" y="130"/>
                    <a:pt x="49" y="128"/>
                    <a:pt x="49" y="127"/>
                  </a:cubicBezTo>
                  <a:cubicBezTo>
                    <a:pt x="49" y="124"/>
                    <a:pt x="49" y="121"/>
                    <a:pt x="49" y="118"/>
                  </a:cubicBezTo>
                  <a:cubicBezTo>
                    <a:pt x="50" y="115"/>
                    <a:pt x="50" y="111"/>
                    <a:pt x="50" y="108"/>
                  </a:cubicBezTo>
                  <a:cubicBezTo>
                    <a:pt x="50" y="107"/>
                    <a:pt x="51" y="106"/>
                    <a:pt x="51" y="105"/>
                  </a:cubicBezTo>
                  <a:cubicBezTo>
                    <a:pt x="51" y="105"/>
                    <a:pt x="51" y="105"/>
                    <a:pt x="51" y="105"/>
                  </a:cubicBezTo>
                  <a:cubicBezTo>
                    <a:pt x="51" y="104"/>
                    <a:pt x="51" y="104"/>
                    <a:pt x="50" y="103"/>
                  </a:cubicBezTo>
                  <a:cubicBezTo>
                    <a:pt x="49" y="103"/>
                    <a:pt x="51" y="101"/>
                    <a:pt x="51" y="101"/>
                  </a:cubicBezTo>
                  <a:cubicBezTo>
                    <a:pt x="51" y="100"/>
                    <a:pt x="50" y="98"/>
                    <a:pt x="50" y="98"/>
                  </a:cubicBezTo>
                  <a:cubicBezTo>
                    <a:pt x="50" y="96"/>
                    <a:pt x="49" y="95"/>
                    <a:pt x="49" y="93"/>
                  </a:cubicBezTo>
                  <a:cubicBezTo>
                    <a:pt x="50" y="91"/>
                    <a:pt x="49" y="91"/>
                    <a:pt x="49" y="89"/>
                  </a:cubicBezTo>
                  <a:cubicBezTo>
                    <a:pt x="50" y="87"/>
                    <a:pt x="52" y="86"/>
                    <a:pt x="52" y="85"/>
                  </a:cubicBezTo>
                  <a:cubicBezTo>
                    <a:pt x="52" y="85"/>
                    <a:pt x="53" y="84"/>
                    <a:pt x="53" y="84"/>
                  </a:cubicBezTo>
                  <a:cubicBezTo>
                    <a:pt x="53" y="84"/>
                    <a:pt x="54" y="84"/>
                    <a:pt x="54" y="83"/>
                  </a:cubicBezTo>
                  <a:cubicBezTo>
                    <a:pt x="54" y="83"/>
                    <a:pt x="53" y="82"/>
                    <a:pt x="53" y="82"/>
                  </a:cubicBezTo>
                  <a:cubicBezTo>
                    <a:pt x="53" y="81"/>
                    <a:pt x="54" y="80"/>
                    <a:pt x="54" y="80"/>
                  </a:cubicBezTo>
                  <a:cubicBezTo>
                    <a:pt x="54" y="80"/>
                    <a:pt x="54" y="78"/>
                    <a:pt x="55" y="78"/>
                  </a:cubicBezTo>
                  <a:cubicBezTo>
                    <a:pt x="55" y="78"/>
                    <a:pt x="55" y="80"/>
                    <a:pt x="55" y="79"/>
                  </a:cubicBezTo>
                  <a:cubicBezTo>
                    <a:pt x="56" y="85"/>
                    <a:pt x="56" y="91"/>
                    <a:pt x="56" y="97"/>
                  </a:cubicBezTo>
                  <a:cubicBezTo>
                    <a:pt x="57" y="103"/>
                    <a:pt x="57" y="110"/>
                    <a:pt x="58" y="116"/>
                  </a:cubicBezTo>
                  <a:cubicBezTo>
                    <a:pt x="59" y="120"/>
                    <a:pt x="59" y="124"/>
                    <a:pt x="59" y="127"/>
                  </a:cubicBezTo>
                  <a:cubicBezTo>
                    <a:pt x="60" y="135"/>
                    <a:pt x="60" y="142"/>
                    <a:pt x="61" y="149"/>
                  </a:cubicBezTo>
                  <a:cubicBezTo>
                    <a:pt x="61" y="150"/>
                    <a:pt x="62" y="152"/>
                    <a:pt x="61" y="152"/>
                  </a:cubicBezTo>
                  <a:cubicBezTo>
                    <a:pt x="61" y="153"/>
                    <a:pt x="61" y="153"/>
                    <a:pt x="61" y="153"/>
                  </a:cubicBezTo>
                  <a:cubicBezTo>
                    <a:pt x="61" y="154"/>
                    <a:pt x="61" y="155"/>
                    <a:pt x="61" y="156"/>
                  </a:cubicBezTo>
                  <a:cubicBezTo>
                    <a:pt x="61" y="156"/>
                    <a:pt x="61" y="156"/>
                    <a:pt x="62" y="156"/>
                  </a:cubicBezTo>
                  <a:cubicBezTo>
                    <a:pt x="62" y="156"/>
                    <a:pt x="62" y="156"/>
                    <a:pt x="63" y="156"/>
                  </a:cubicBezTo>
                  <a:cubicBezTo>
                    <a:pt x="63" y="156"/>
                    <a:pt x="64" y="157"/>
                    <a:pt x="64" y="156"/>
                  </a:cubicBezTo>
                  <a:cubicBezTo>
                    <a:pt x="65" y="156"/>
                    <a:pt x="64" y="155"/>
                    <a:pt x="64" y="154"/>
                  </a:cubicBezTo>
                  <a:cubicBezTo>
                    <a:pt x="64" y="153"/>
                    <a:pt x="64" y="152"/>
                    <a:pt x="63" y="152"/>
                  </a:cubicBezTo>
                  <a:cubicBezTo>
                    <a:pt x="62" y="137"/>
                    <a:pt x="61" y="121"/>
                    <a:pt x="59" y="106"/>
                  </a:cubicBezTo>
                  <a:cubicBezTo>
                    <a:pt x="58" y="96"/>
                    <a:pt x="58" y="86"/>
                    <a:pt x="57" y="76"/>
                  </a:cubicBezTo>
                  <a:cubicBezTo>
                    <a:pt x="56" y="73"/>
                    <a:pt x="56" y="70"/>
                    <a:pt x="56" y="68"/>
                  </a:cubicBezTo>
                  <a:cubicBezTo>
                    <a:pt x="58" y="68"/>
                    <a:pt x="59" y="67"/>
                    <a:pt x="61" y="66"/>
                  </a:cubicBezTo>
                  <a:cubicBezTo>
                    <a:pt x="62" y="67"/>
                    <a:pt x="61" y="70"/>
                    <a:pt x="61" y="71"/>
                  </a:cubicBezTo>
                  <a:cubicBezTo>
                    <a:pt x="61" y="72"/>
                    <a:pt x="62" y="72"/>
                    <a:pt x="63" y="72"/>
                  </a:cubicBezTo>
                  <a:cubicBezTo>
                    <a:pt x="63" y="71"/>
                    <a:pt x="63" y="69"/>
                    <a:pt x="63" y="68"/>
                  </a:cubicBezTo>
                  <a:cubicBezTo>
                    <a:pt x="63" y="67"/>
                    <a:pt x="62" y="66"/>
                    <a:pt x="62" y="65"/>
                  </a:cubicBezTo>
                  <a:cubicBezTo>
                    <a:pt x="62" y="64"/>
                    <a:pt x="63" y="64"/>
                    <a:pt x="63" y="63"/>
                  </a:cubicBezTo>
                  <a:cubicBezTo>
                    <a:pt x="63" y="63"/>
                    <a:pt x="63" y="63"/>
                    <a:pt x="62" y="63"/>
                  </a:cubicBezTo>
                  <a:cubicBezTo>
                    <a:pt x="62" y="62"/>
                    <a:pt x="62" y="64"/>
                    <a:pt x="61" y="63"/>
                  </a:cubicBezTo>
                  <a:cubicBezTo>
                    <a:pt x="60" y="63"/>
                    <a:pt x="60" y="63"/>
                    <a:pt x="60" y="63"/>
                  </a:cubicBezTo>
                  <a:cubicBezTo>
                    <a:pt x="59" y="63"/>
                    <a:pt x="59" y="63"/>
                    <a:pt x="58" y="64"/>
                  </a:cubicBezTo>
                  <a:cubicBezTo>
                    <a:pt x="58" y="64"/>
                    <a:pt x="60" y="65"/>
                    <a:pt x="59" y="66"/>
                  </a:cubicBezTo>
                  <a:cubicBezTo>
                    <a:pt x="58" y="66"/>
                    <a:pt x="58" y="66"/>
                    <a:pt x="57" y="66"/>
                  </a:cubicBezTo>
                  <a:cubicBezTo>
                    <a:pt x="57" y="66"/>
                    <a:pt x="57" y="67"/>
                    <a:pt x="57" y="67"/>
                  </a:cubicBezTo>
                  <a:cubicBezTo>
                    <a:pt x="56" y="67"/>
                    <a:pt x="56" y="64"/>
                    <a:pt x="56" y="64"/>
                  </a:cubicBezTo>
                  <a:cubicBezTo>
                    <a:pt x="56" y="64"/>
                    <a:pt x="56" y="63"/>
                    <a:pt x="56" y="63"/>
                  </a:cubicBezTo>
                  <a:cubicBezTo>
                    <a:pt x="56" y="63"/>
                    <a:pt x="56" y="63"/>
                    <a:pt x="56" y="63"/>
                  </a:cubicBezTo>
                  <a:cubicBezTo>
                    <a:pt x="54" y="63"/>
                    <a:pt x="55" y="66"/>
                    <a:pt x="54" y="68"/>
                  </a:cubicBezTo>
                  <a:cubicBezTo>
                    <a:pt x="53" y="69"/>
                    <a:pt x="53" y="70"/>
                    <a:pt x="53" y="68"/>
                  </a:cubicBezTo>
                  <a:cubicBezTo>
                    <a:pt x="53" y="67"/>
                    <a:pt x="53" y="66"/>
                    <a:pt x="53" y="65"/>
                  </a:cubicBezTo>
                  <a:cubicBezTo>
                    <a:pt x="53" y="64"/>
                    <a:pt x="51" y="63"/>
                    <a:pt x="52" y="62"/>
                  </a:cubicBezTo>
                  <a:cubicBezTo>
                    <a:pt x="52" y="62"/>
                    <a:pt x="52" y="62"/>
                    <a:pt x="52" y="62"/>
                  </a:cubicBezTo>
                  <a:cubicBezTo>
                    <a:pt x="52" y="62"/>
                    <a:pt x="52" y="62"/>
                    <a:pt x="52" y="62"/>
                  </a:cubicBezTo>
                  <a:cubicBezTo>
                    <a:pt x="53" y="61"/>
                    <a:pt x="54" y="60"/>
                    <a:pt x="54" y="60"/>
                  </a:cubicBezTo>
                  <a:cubicBezTo>
                    <a:pt x="56" y="59"/>
                    <a:pt x="58" y="58"/>
                    <a:pt x="59" y="59"/>
                  </a:cubicBezTo>
                  <a:cubicBezTo>
                    <a:pt x="59" y="58"/>
                    <a:pt x="59" y="58"/>
                    <a:pt x="59" y="58"/>
                  </a:cubicBezTo>
                  <a:cubicBezTo>
                    <a:pt x="59" y="58"/>
                    <a:pt x="61" y="58"/>
                    <a:pt x="61" y="59"/>
                  </a:cubicBezTo>
                  <a:cubicBezTo>
                    <a:pt x="62" y="59"/>
                    <a:pt x="62" y="61"/>
                    <a:pt x="62" y="61"/>
                  </a:cubicBezTo>
                  <a:cubicBezTo>
                    <a:pt x="62" y="62"/>
                    <a:pt x="63" y="62"/>
                    <a:pt x="64" y="63"/>
                  </a:cubicBezTo>
                  <a:cubicBezTo>
                    <a:pt x="64" y="62"/>
                    <a:pt x="64" y="63"/>
                    <a:pt x="65" y="63"/>
                  </a:cubicBezTo>
                  <a:cubicBezTo>
                    <a:pt x="65" y="63"/>
                    <a:pt x="66" y="60"/>
                    <a:pt x="66" y="60"/>
                  </a:cubicBezTo>
                  <a:cubicBezTo>
                    <a:pt x="66" y="59"/>
                    <a:pt x="66" y="59"/>
                    <a:pt x="66" y="58"/>
                  </a:cubicBezTo>
                  <a:cubicBezTo>
                    <a:pt x="67" y="56"/>
                    <a:pt x="66" y="56"/>
                    <a:pt x="65" y="55"/>
                  </a:cubicBezTo>
                  <a:cubicBezTo>
                    <a:pt x="65" y="56"/>
                    <a:pt x="65" y="55"/>
                    <a:pt x="65" y="55"/>
                  </a:cubicBezTo>
                  <a:cubicBezTo>
                    <a:pt x="64" y="54"/>
                    <a:pt x="63" y="55"/>
                    <a:pt x="62" y="55"/>
                  </a:cubicBezTo>
                  <a:cubicBezTo>
                    <a:pt x="61" y="55"/>
                    <a:pt x="61" y="54"/>
                    <a:pt x="60" y="54"/>
                  </a:cubicBezTo>
                  <a:cubicBezTo>
                    <a:pt x="58" y="53"/>
                    <a:pt x="57" y="54"/>
                    <a:pt x="56" y="54"/>
                  </a:cubicBezTo>
                  <a:cubicBezTo>
                    <a:pt x="55" y="54"/>
                    <a:pt x="55" y="53"/>
                    <a:pt x="55" y="52"/>
                  </a:cubicBezTo>
                  <a:cubicBezTo>
                    <a:pt x="56" y="52"/>
                    <a:pt x="57" y="52"/>
                    <a:pt x="58" y="52"/>
                  </a:cubicBezTo>
                  <a:cubicBezTo>
                    <a:pt x="60" y="51"/>
                    <a:pt x="61" y="51"/>
                    <a:pt x="63" y="52"/>
                  </a:cubicBezTo>
                  <a:cubicBezTo>
                    <a:pt x="64" y="52"/>
                    <a:pt x="65" y="54"/>
                    <a:pt x="67" y="55"/>
                  </a:cubicBezTo>
                  <a:cubicBezTo>
                    <a:pt x="68" y="54"/>
                    <a:pt x="67" y="53"/>
                    <a:pt x="67" y="52"/>
                  </a:cubicBezTo>
                  <a:cubicBezTo>
                    <a:pt x="67" y="51"/>
                    <a:pt x="68" y="51"/>
                    <a:pt x="68" y="50"/>
                  </a:cubicBezTo>
                  <a:close/>
                  <a:moveTo>
                    <a:pt x="17" y="48"/>
                  </a:moveTo>
                  <a:cubicBezTo>
                    <a:pt x="17" y="45"/>
                    <a:pt x="17" y="43"/>
                    <a:pt x="18" y="42"/>
                  </a:cubicBezTo>
                  <a:cubicBezTo>
                    <a:pt x="19" y="41"/>
                    <a:pt x="19" y="44"/>
                    <a:pt x="18" y="48"/>
                  </a:cubicBezTo>
                  <a:cubicBezTo>
                    <a:pt x="18" y="49"/>
                    <a:pt x="17" y="52"/>
                    <a:pt x="17" y="53"/>
                  </a:cubicBezTo>
                  <a:cubicBezTo>
                    <a:pt x="15" y="55"/>
                    <a:pt x="15" y="57"/>
                    <a:pt x="14" y="58"/>
                  </a:cubicBezTo>
                  <a:cubicBezTo>
                    <a:pt x="13" y="59"/>
                    <a:pt x="15" y="52"/>
                    <a:pt x="17" y="48"/>
                  </a:cubicBezTo>
                  <a:close/>
                  <a:moveTo>
                    <a:pt x="13" y="66"/>
                  </a:moveTo>
                  <a:cubicBezTo>
                    <a:pt x="13" y="66"/>
                    <a:pt x="13" y="67"/>
                    <a:pt x="13" y="67"/>
                  </a:cubicBezTo>
                  <a:cubicBezTo>
                    <a:pt x="13" y="70"/>
                    <a:pt x="13" y="72"/>
                    <a:pt x="13" y="74"/>
                  </a:cubicBezTo>
                  <a:cubicBezTo>
                    <a:pt x="13" y="74"/>
                    <a:pt x="13" y="76"/>
                    <a:pt x="13" y="76"/>
                  </a:cubicBezTo>
                  <a:cubicBezTo>
                    <a:pt x="10" y="74"/>
                    <a:pt x="11" y="71"/>
                    <a:pt x="12" y="69"/>
                  </a:cubicBezTo>
                  <a:cubicBezTo>
                    <a:pt x="12" y="68"/>
                    <a:pt x="12" y="62"/>
                    <a:pt x="13" y="62"/>
                  </a:cubicBezTo>
                  <a:cubicBezTo>
                    <a:pt x="15" y="64"/>
                    <a:pt x="15" y="63"/>
                    <a:pt x="16" y="62"/>
                  </a:cubicBezTo>
                  <a:cubicBezTo>
                    <a:pt x="17" y="62"/>
                    <a:pt x="17" y="62"/>
                    <a:pt x="18" y="63"/>
                  </a:cubicBezTo>
                  <a:cubicBezTo>
                    <a:pt x="18" y="63"/>
                    <a:pt x="17" y="64"/>
                    <a:pt x="16" y="65"/>
                  </a:cubicBezTo>
                  <a:cubicBezTo>
                    <a:pt x="17" y="65"/>
                    <a:pt x="17" y="65"/>
                    <a:pt x="17" y="65"/>
                  </a:cubicBezTo>
                  <a:cubicBezTo>
                    <a:pt x="16" y="65"/>
                    <a:pt x="13" y="66"/>
                    <a:pt x="13" y="66"/>
                  </a:cubicBezTo>
                  <a:close/>
                  <a:moveTo>
                    <a:pt x="25" y="145"/>
                  </a:moveTo>
                  <a:cubicBezTo>
                    <a:pt x="24" y="145"/>
                    <a:pt x="24" y="146"/>
                    <a:pt x="24" y="146"/>
                  </a:cubicBezTo>
                  <a:cubicBezTo>
                    <a:pt x="23" y="146"/>
                    <a:pt x="23" y="146"/>
                    <a:pt x="23" y="146"/>
                  </a:cubicBezTo>
                  <a:cubicBezTo>
                    <a:pt x="23" y="147"/>
                    <a:pt x="25" y="147"/>
                    <a:pt x="24" y="148"/>
                  </a:cubicBezTo>
                  <a:cubicBezTo>
                    <a:pt x="21" y="148"/>
                    <a:pt x="21" y="145"/>
                    <a:pt x="17" y="146"/>
                  </a:cubicBezTo>
                  <a:cubicBezTo>
                    <a:pt x="17" y="146"/>
                    <a:pt x="17" y="146"/>
                    <a:pt x="17" y="146"/>
                  </a:cubicBezTo>
                  <a:cubicBezTo>
                    <a:pt x="18" y="144"/>
                    <a:pt x="20" y="145"/>
                    <a:pt x="22" y="144"/>
                  </a:cubicBezTo>
                  <a:cubicBezTo>
                    <a:pt x="23" y="144"/>
                    <a:pt x="26" y="144"/>
                    <a:pt x="25" y="145"/>
                  </a:cubicBezTo>
                  <a:close/>
                  <a:moveTo>
                    <a:pt x="32" y="21"/>
                  </a:moveTo>
                  <a:cubicBezTo>
                    <a:pt x="31" y="21"/>
                    <a:pt x="31" y="21"/>
                    <a:pt x="30" y="20"/>
                  </a:cubicBezTo>
                  <a:cubicBezTo>
                    <a:pt x="30" y="19"/>
                    <a:pt x="29" y="18"/>
                    <a:pt x="28" y="17"/>
                  </a:cubicBezTo>
                  <a:cubicBezTo>
                    <a:pt x="28" y="17"/>
                    <a:pt x="27" y="15"/>
                    <a:pt x="29" y="16"/>
                  </a:cubicBezTo>
                  <a:cubicBezTo>
                    <a:pt x="29" y="16"/>
                    <a:pt x="29" y="14"/>
                    <a:pt x="27" y="14"/>
                  </a:cubicBezTo>
                  <a:cubicBezTo>
                    <a:pt x="27" y="14"/>
                    <a:pt x="26" y="15"/>
                    <a:pt x="25" y="14"/>
                  </a:cubicBezTo>
                  <a:cubicBezTo>
                    <a:pt x="25" y="14"/>
                    <a:pt x="25" y="13"/>
                    <a:pt x="25" y="13"/>
                  </a:cubicBezTo>
                  <a:cubicBezTo>
                    <a:pt x="25" y="12"/>
                    <a:pt x="24" y="10"/>
                    <a:pt x="24" y="9"/>
                  </a:cubicBezTo>
                  <a:cubicBezTo>
                    <a:pt x="24" y="8"/>
                    <a:pt x="25" y="6"/>
                    <a:pt x="25" y="5"/>
                  </a:cubicBezTo>
                  <a:cubicBezTo>
                    <a:pt x="25" y="6"/>
                    <a:pt x="26" y="8"/>
                    <a:pt x="26" y="8"/>
                  </a:cubicBezTo>
                  <a:cubicBezTo>
                    <a:pt x="26" y="10"/>
                    <a:pt x="27" y="11"/>
                    <a:pt x="28" y="13"/>
                  </a:cubicBezTo>
                  <a:cubicBezTo>
                    <a:pt x="29" y="13"/>
                    <a:pt x="29" y="14"/>
                    <a:pt x="30" y="14"/>
                  </a:cubicBezTo>
                  <a:cubicBezTo>
                    <a:pt x="30" y="14"/>
                    <a:pt x="31" y="13"/>
                    <a:pt x="32" y="13"/>
                  </a:cubicBezTo>
                  <a:cubicBezTo>
                    <a:pt x="32" y="13"/>
                    <a:pt x="33" y="12"/>
                    <a:pt x="33" y="12"/>
                  </a:cubicBezTo>
                  <a:cubicBezTo>
                    <a:pt x="34" y="10"/>
                    <a:pt x="35" y="9"/>
                    <a:pt x="36" y="8"/>
                  </a:cubicBezTo>
                  <a:cubicBezTo>
                    <a:pt x="37" y="7"/>
                    <a:pt x="37" y="5"/>
                    <a:pt x="37" y="4"/>
                  </a:cubicBezTo>
                  <a:cubicBezTo>
                    <a:pt x="36" y="6"/>
                    <a:pt x="36" y="9"/>
                    <a:pt x="34" y="9"/>
                  </a:cubicBezTo>
                  <a:cubicBezTo>
                    <a:pt x="34" y="8"/>
                    <a:pt x="35" y="8"/>
                    <a:pt x="36" y="7"/>
                  </a:cubicBezTo>
                  <a:cubicBezTo>
                    <a:pt x="36" y="7"/>
                    <a:pt x="36" y="6"/>
                    <a:pt x="36" y="6"/>
                  </a:cubicBezTo>
                  <a:cubicBezTo>
                    <a:pt x="36" y="6"/>
                    <a:pt x="36" y="5"/>
                    <a:pt x="36" y="5"/>
                  </a:cubicBezTo>
                  <a:cubicBezTo>
                    <a:pt x="37" y="4"/>
                    <a:pt x="37" y="3"/>
                    <a:pt x="37" y="3"/>
                  </a:cubicBezTo>
                  <a:cubicBezTo>
                    <a:pt x="38" y="4"/>
                    <a:pt x="38" y="5"/>
                    <a:pt x="38" y="6"/>
                  </a:cubicBezTo>
                  <a:cubicBezTo>
                    <a:pt x="38" y="7"/>
                    <a:pt x="38" y="7"/>
                    <a:pt x="38" y="7"/>
                  </a:cubicBezTo>
                  <a:cubicBezTo>
                    <a:pt x="38" y="7"/>
                    <a:pt x="38" y="8"/>
                    <a:pt x="38" y="8"/>
                  </a:cubicBezTo>
                  <a:cubicBezTo>
                    <a:pt x="38" y="10"/>
                    <a:pt x="37" y="12"/>
                    <a:pt x="36" y="13"/>
                  </a:cubicBezTo>
                  <a:cubicBezTo>
                    <a:pt x="36" y="14"/>
                    <a:pt x="36" y="14"/>
                    <a:pt x="36" y="15"/>
                  </a:cubicBezTo>
                  <a:cubicBezTo>
                    <a:pt x="35" y="15"/>
                    <a:pt x="35" y="13"/>
                    <a:pt x="34" y="13"/>
                  </a:cubicBezTo>
                  <a:cubicBezTo>
                    <a:pt x="34" y="13"/>
                    <a:pt x="33" y="13"/>
                    <a:pt x="32" y="14"/>
                  </a:cubicBezTo>
                  <a:cubicBezTo>
                    <a:pt x="32" y="14"/>
                    <a:pt x="31" y="14"/>
                    <a:pt x="31" y="14"/>
                  </a:cubicBezTo>
                  <a:cubicBezTo>
                    <a:pt x="31" y="14"/>
                    <a:pt x="30" y="14"/>
                    <a:pt x="30" y="14"/>
                  </a:cubicBezTo>
                  <a:cubicBezTo>
                    <a:pt x="30" y="15"/>
                    <a:pt x="31" y="16"/>
                    <a:pt x="32" y="15"/>
                  </a:cubicBezTo>
                  <a:cubicBezTo>
                    <a:pt x="32" y="15"/>
                    <a:pt x="32" y="15"/>
                    <a:pt x="32" y="15"/>
                  </a:cubicBezTo>
                  <a:cubicBezTo>
                    <a:pt x="33" y="15"/>
                    <a:pt x="33" y="16"/>
                    <a:pt x="33" y="16"/>
                  </a:cubicBezTo>
                  <a:cubicBezTo>
                    <a:pt x="33" y="16"/>
                    <a:pt x="34" y="15"/>
                    <a:pt x="34" y="15"/>
                  </a:cubicBezTo>
                  <a:cubicBezTo>
                    <a:pt x="34" y="15"/>
                    <a:pt x="35" y="15"/>
                    <a:pt x="35" y="15"/>
                  </a:cubicBezTo>
                  <a:cubicBezTo>
                    <a:pt x="35" y="17"/>
                    <a:pt x="32" y="18"/>
                    <a:pt x="32" y="21"/>
                  </a:cubicBezTo>
                  <a:close/>
                  <a:moveTo>
                    <a:pt x="49" y="145"/>
                  </a:moveTo>
                  <a:cubicBezTo>
                    <a:pt x="45" y="147"/>
                    <a:pt x="42" y="145"/>
                    <a:pt x="41" y="145"/>
                  </a:cubicBezTo>
                  <a:cubicBezTo>
                    <a:pt x="41" y="144"/>
                    <a:pt x="42" y="144"/>
                    <a:pt x="42" y="144"/>
                  </a:cubicBezTo>
                  <a:cubicBezTo>
                    <a:pt x="42" y="144"/>
                    <a:pt x="42" y="144"/>
                    <a:pt x="42" y="144"/>
                  </a:cubicBezTo>
                  <a:cubicBezTo>
                    <a:pt x="43" y="144"/>
                    <a:pt x="45" y="144"/>
                    <a:pt x="49"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Freeform 274">
              <a:extLst>
                <a:ext uri="{FF2B5EF4-FFF2-40B4-BE49-F238E27FC236}">
                  <a16:creationId xmlns:a16="http://schemas.microsoft.com/office/drawing/2014/main" id="{85AA7589-4FBB-0B49-A291-2F9CBFEF1BEC}"/>
                </a:ext>
              </a:extLst>
            </p:cNvPr>
            <p:cNvSpPr>
              <a:spLocks/>
            </p:cNvSpPr>
            <p:nvPr/>
          </p:nvSpPr>
          <p:spPr bwMode="auto">
            <a:xfrm>
              <a:off x="2511425" y="3605213"/>
              <a:ext cx="14288" cy="30163"/>
            </a:xfrm>
            <a:custGeom>
              <a:avLst/>
              <a:gdLst/>
              <a:ahLst/>
              <a:cxnLst>
                <a:cxn ang="0">
                  <a:pos x="0" y="4"/>
                </a:cxn>
                <a:cxn ang="0">
                  <a:pos x="2" y="3"/>
                </a:cxn>
                <a:cxn ang="0">
                  <a:pos x="2" y="1"/>
                </a:cxn>
                <a:cxn ang="0">
                  <a:pos x="1" y="2"/>
                </a:cxn>
                <a:cxn ang="0">
                  <a:pos x="0" y="4"/>
                </a:cxn>
              </a:cxnLst>
              <a:rect l="0" t="0" r="r" b="b"/>
              <a:pathLst>
                <a:path w="2" h="4">
                  <a:moveTo>
                    <a:pt x="0" y="4"/>
                  </a:moveTo>
                  <a:cubicBezTo>
                    <a:pt x="0" y="4"/>
                    <a:pt x="1" y="4"/>
                    <a:pt x="2" y="3"/>
                  </a:cubicBezTo>
                  <a:cubicBezTo>
                    <a:pt x="2" y="2"/>
                    <a:pt x="2" y="1"/>
                    <a:pt x="2" y="1"/>
                  </a:cubicBezTo>
                  <a:cubicBezTo>
                    <a:pt x="2" y="0"/>
                    <a:pt x="2" y="1"/>
                    <a:pt x="1" y="2"/>
                  </a:cubicBezTo>
                  <a:cubicBezTo>
                    <a:pt x="1" y="3"/>
                    <a:pt x="0" y="4"/>
                    <a:pt x="0"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98" name="Freeform 5">
            <a:extLst>
              <a:ext uri="{FF2B5EF4-FFF2-40B4-BE49-F238E27FC236}">
                <a16:creationId xmlns:a16="http://schemas.microsoft.com/office/drawing/2014/main" id="{4729F316-7380-CA4B-954D-EC2CE620C5BC}"/>
              </a:ext>
            </a:extLst>
          </p:cNvPr>
          <p:cNvSpPr>
            <a:spLocks noEditPoints="1"/>
          </p:cNvSpPr>
          <p:nvPr/>
        </p:nvSpPr>
        <p:spPr bwMode="auto">
          <a:xfrm rot="21430306">
            <a:off x="6819310" y="1447921"/>
            <a:ext cx="265202" cy="786059"/>
          </a:xfrm>
          <a:custGeom>
            <a:avLst/>
            <a:gdLst/>
            <a:ahLst/>
            <a:cxnLst>
              <a:cxn ang="0">
                <a:pos x="11" y="89"/>
              </a:cxn>
              <a:cxn ang="0">
                <a:pos x="15" y="81"/>
              </a:cxn>
              <a:cxn ang="0">
                <a:pos x="8" y="82"/>
              </a:cxn>
              <a:cxn ang="0">
                <a:pos x="1" y="63"/>
              </a:cxn>
              <a:cxn ang="0">
                <a:pos x="5" y="60"/>
              </a:cxn>
              <a:cxn ang="0">
                <a:pos x="10" y="34"/>
              </a:cxn>
              <a:cxn ang="0">
                <a:pos x="15" y="33"/>
              </a:cxn>
              <a:cxn ang="0">
                <a:pos x="34" y="8"/>
              </a:cxn>
              <a:cxn ang="0">
                <a:pos x="37" y="30"/>
              </a:cxn>
              <a:cxn ang="0">
                <a:pos x="46" y="34"/>
              </a:cxn>
              <a:cxn ang="0">
                <a:pos x="49" y="57"/>
              </a:cxn>
              <a:cxn ang="0">
                <a:pos x="49" y="86"/>
              </a:cxn>
              <a:cxn ang="0">
                <a:pos x="42" y="85"/>
              </a:cxn>
              <a:cxn ang="0">
                <a:pos x="42" y="90"/>
              </a:cxn>
              <a:cxn ang="0">
                <a:pos x="35" y="151"/>
              </a:cxn>
              <a:cxn ang="0">
                <a:pos x="29" y="150"/>
              </a:cxn>
              <a:cxn ang="0">
                <a:pos x="35" y="154"/>
              </a:cxn>
              <a:cxn ang="0">
                <a:pos x="29" y="116"/>
              </a:cxn>
              <a:cxn ang="0">
                <a:pos x="26" y="94"/>
              </a:cxn>
              <a:cxn ang="0">
                <a:pos x="20" y="133"/>
              </a:cxn>
              <a:cxn ang="0">
                <a:pos x="10" y="153"/>
              </a:cxn>
              <a:cxn ang="0">
                <a:pos x="16" y="151"/>
              </a:cxn>
              <a:cxn ang="0">
                <a:pos x="10" y="149"/>
              </a:cxn>
              <a:cxn ang="0">
                <a:pos x="10" y="130"/>
              </a:cxn>
              <a:cxn ang="0">
                <a:pos x="11" y="89"/>
              </a:cxn>
              <a:cxn ang="0">
                <a:pos x="29" y="29"/>
              </a:cxn>
              <a:cxn ang="0">
                <a:pos x="23" y="30"/>
              </a:cxn>
              <a:cxn ang="0">
                <a:pos x="24" y="39"/>
              </a:cxn>
              <a:cxn ang="0">
                <a:pos x="24" y="73"/>
              </a:cxn>
              <a:cxn ang="0">
                <a:pos x="34" y="66"/>
              </a:cxn>
              <a:cxn ang="0">
                <a:pos x="33" y="28"/>
              </a:cxn>
              <a:cxn ang="0">
                <a:pos x="36" y="18"/>
              </a:cxn>
              <a:cxn ang="0">
                <a:pos x="36" y="18"/>
              </a:cxn>
              <a:cxn ang="0">
                <a:pos x="29" y="29"/>
              </a:cxn>
            </a:cxnLst>
            <a:rect l="0" t="0" r="r" b="b"/>
            <a:pathLst>
              <a:path w="52" h="154">
                <a:moveTo>
                  <a:pt x="11" y="89"/>
                </a:moveTo>
                <a:cubicBezTo>
                  <a:pt x="10" y="93"/>
                  <a:pt x="23" y="87"/>
                  <a:pt x="15" y="81"/>
                </a:cubicBezTo>
                <a:cubicBezTo>
                  <a:pt x="14" y="81"/>
                  <a:pt x="9" y="84"/>
                  <a:pt x="8" y="82"/>
                </a:cubicBezTo>
                <a:cubicBezTo>
                  <a:pt x="6" y="82"/>
                  <a:pt x="0" y="69"/>
                  <a:pt x="1" y="63"/>
                </a:cubicBezTo>
                <a:cubicBezTo>
                  <a:pt x="1" y="59"/>
                  <a:pt x="3" y="64"/>
                  <a:pt x="5" y="60"/>
                </a:cubicBezTo>
                <a:cubicBezTo>
                  <a:pt x="8" y="54"/>
                  <a:pt x="7" y="40"/>
                  <a:pt x="10" y="34"/>
                </a:cubicBezTo>
                <a:cubicBezTo>
                  <a:pt x="10" y="34"/>
                  <a:pt x="16" y="32"/>
                  <a:pt x="15" y="33"/>
                </a:cubicBezTo>
                <a:cubicBezTo>
                  <a:pt x="21" y="27"/>
                  <a:pt x="19" y="1"/>
                  <a:pt x="34" y="8"/>
                </a:cubicBezTo>
                <a:cubicBezTo>
                  <a:pt x="43" y="12"/>
                  <a:pt x="35" y="25"/>
                  <a:pt x="37" y="30"/>
                </a:cubicBezTo>
                <a:cubicBezTo>
                  <a:pt x="38" y="33"/>
                  <a:pt x="43" y="31"/>
                  <a:pt x="46" y="34"/>
                </a:cubicBezTo>
                <a:cubicBezTo>
                  <a:pt x="47" y="36"/>
                  <a:pt x="48" y="53"/>
                  <a:pt x="49" y="57"/>
                </a:cubicBezTo>
                <a:cubicBezTo>
                  <a:pt x="49" y="60"/>
                  <a:pt x="52" y="81"/>
                  <a:pt x="49" y="86"/>
                </a:cubicBezTo>
                <a:cubicBezTo>
                  <a:pt x="47" y="89"/>
                  <a:pt x="45" y="83"/>
                  <a:pt x="42" y="85"/>
                </a:cubicBezTo>
                <a:cubicBezTo>
                  <a:pt x="40" y="87"/>
                  <a:pt x="42" y="93"/>
                  <a:pt x="42" y="90"/>
                </a:cubicBezTo>
                <a:cubicBezTo>
                  <a:pt x="42" y="96"/>
                  <a:pt x="36" y="150"/>
                  <a:pt x="35" y="151"/>
                </a:cubicBezTo>
                <a:cubicBezTo>
                  <a:pt x="34" y="151"/>
                  <a:pt x="29" y="149"/>
                  <a:pt x="29" y="150"/>
                </a:cubicBezTo>
                <a:cubicBezTo>
                  <a:pt x="29" y="152"/>
                  <a:pt x="34" y="154"/>
                  <a:pt x="35" y="154"/>
                </a:cubicBezTo>
                <a:cubicBezTo>
                  <a:pt x="18" y="151"/>
                  <a:pt x="29" y="134"/>
                  <a:pt x="29" y="116"/>
                </a:cubicBezTo>
                <a:cubicBezTo>
                  <a:pt x="29" y="105"/>
                  <a:pt x="30" y="77"/>
                  <a:pt x="26" y="94"/>
                </a:cubicBezTo>
                <a:cubicBezTo>
                  <a:pt x="24" y="104"/>
                  <a:pt x="19" y="121"/>
                  <a:pt x="20" y="133"/>
                </a:cubicBezTo>
                <a:cubicBezTo>
                  <a:pt x="21" y="143"/>
                  <a:pt x="24" y="152"/>
                  <a:pt x="10" y="153"/>
                </a:cubicBezTo>
                <a:cubicBezTo>
                  <a:pt x="7" y="153"/>
                  <a:pt x="17" y="150"/>
                  <a:pt x="16" y="151"/>
                </a:cubicBezTo>
                <a:cubicBezTo>
                  <a:pt x="17" y="149"/>
                  <a:pt x="12" y="151"/>
                  <a:pt x="10" y="149"/>
                </a:cubicBezTo>
                <a:cubicBezTo>
                  <a:pt x="10" y="147"/>
                  <a:pt x="10" y="134"/>
                  <a:pt x="10" y="130"/>
                </a:cubicBezTo>
                <a:cubicBezTo>
                  <a:pt x="11" y="115"/>
                  <a:pt x="10" y="94"/>
                  <a:pt x="11" y="89"/>
                </a:cubicBezTo>
                <a:close/>
                <a:moveTo>
                  <a:pt x="29" y="29"/>
                </a:moveTo>
                <a:cubicBezTo>
                  <a:pt x="35" y="33"/>
                  <a:pt x="23" y="29"/>
                  <a:pt x="23" y="30"/>
                </a:cubicBezTo>
                <a:cubicBezTo>
                  <a:pt x="22" y="32"/>
                  <a:pt x="24" y="37"/>
                  <a:pt x="24" y="39"/>
                </a:cubicBezTo>
                <a:cubicBezTo>
                  <a:pt x="25" y="45"/>
                  <a:pt x="22" y="70"/>
                  <a:pt x="24" y="73"/>
                </a:cubicBezTo>
                <a:cubicBezTo>
                  <a:pt x="25" y="73"/>
                  <a:pt x="36" y="74"/>
                  <a:pt x="34" y="66"/>
                </a:cubicBezTo>
                <a:cubicBezTo>
                  <a:pt x="33" y="64"/>
                  <a:pt x="31" y="37"/>
                  <a:pt x="33" y="28"/>
                </a:cubicBezTo>
                <a:cubicBezTo>
                  <a:pt x="33" y="26"/>
                  <a:pt x="39" y="23"/>
                  <a:pt x="36" y="18"/>
                </a:cubicBezTo>
                <a:cubicBezTo>
                  <a:pt x="35" y="17"/>
                  <a:pt x="36" y="18"/>
                  <a:pt x="36" y="18"/>
                </a:cubicBezTo>
                <a:cubicBezTo>
                  <a:pt x="30" y="0"/>
                  <a:pt x="23" y="24"/>
                  <a:pt x="29" y="29"/>
                </a:cubicBezTo>
                <a:close/>
              </a:path>
            </a:pathLst>
          </a:custGeom>
          <a:solidFill>
            <a:srgbClr val="3C8C86"/>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99" name="Grupp 490">
            <a:extLst>
              <a:ext uri="{FF2B5EF4-FFF2-40B4-BE49-F238E27FC236}">
                <a16:creationId xmlns:a16="http://schemas.microsoft.com/office/drawing/2014/main" id="{35ED0232-D39F-EE4B-9BCF-BC7F962E5DD9}"/>
              </a:ext>
            </a:extLst>
          </p:cNvPr>
          <p:cNvGrpSpPr/>
          <p:nvPr/>
        </p:nvGrpSpPr>
        <p:grpSpPr>
          <a:xfrm>
            <a:off x="6529048" y="1455749"/>
            <a:ext cx="277430" cy="775737"/>
            <a:chOff x="3305175" y="900113"/>
            <a:chExt cx="412750" cy="1154112"/>
          </a:xfrm>
          <a:solidFill>
            <a:srgbClr val="EEA624"/>
          </a:solidFill>
        </p:grpSpPr>
        <p:sp>
          <p:nvSpPr>
            <p:cNvPr id="100" name="Freeform 6">
              <a:extLst>
                <a:ext uri="{FF2B5EF4-FFF2-40B4-BE49-F238E27FC236}">
                  <a16:creationId xmlns:a16="http://schemas.microsoft.com/office/drawing/2014/main" id="{B40EFC1D-AEDB-294A-83B6-B86D1BDF2005}"/>
                </a:ext>
              </a:extLst>
            </p:cNvPr>
            <p:cNvSpPr>
              <a:spLocks/>
            </p:cNvSpPr>
            <p:nvPr/>
          </p:nvSpPr>
          <p:spPr bwMode="auto">
            <a:xfrm>
              <a:off x="3671887" y="2038350"/>
              <a:ext cx="46038" cy="15875"/>
            </a:xfrm>
            <a:custGeom>
              <a:avLst/>
              <a:gdLst/>
              <a:ahLst/>
              <a:cxnLst>
                <a:cxn ang="0">
                  <a:pos x="6" y="0"/>
                </a:cxn>
                <a:cxn ang="0">
                  <a:pos x="0" y="2"/>
                </a:cxn>
                <a:cxn ang="0">
                  <a:pos x="6" y="0"/>
                </a:cxn>
              </a:cxnLst>
              <a:rect l="0" t="0" r="r" b="b"/>
              <a:pathLst>
                <a:path w="6" h="2">
                  <a:moveTo>
                    <a:pt x="6" y="0"/>
                  </a:moveTo>
                  <a:cubicBezTo>
                    <a:pt x="6" y="2"/>
                    <a:pt x="2" y="2"/>
                    <a:pt x="0" y="2"/>
                  </a:cubicBezTo>
                  <a:cubicBezTo>
                    <a:pt x="1" y="0"/>
                    <a:pt x="3" y="0"/>
                    <a:pt x="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1" name="Freeform 7">
              <a:extLst>
                <a:ext uri="{FF2B5EF4-FFF2-40B4-BE49-F238E27FC236}">
                  <a16:creationId xmlns:a16="http://schemas.microsoft.com/office/drawing/2014/main" id="{DB9D0727-300D-9545-A1BE-D1B1185BCA13}"/>
                </a:ext>
              </a:extLst>
            </p:cNvPr>
            <p:cNvSpPr>
              <a:spLocks noEditPoints="1"/>
            </p:cNvSpPr>
            <p:nvPr/>
          </p:nvSpPr>
          <p:spPr bwMode="auto">
            <a:xfrm>
              <a:off x="3305175" y="900113"/>
              <a:ext cx="404813" cy="1146175"/>
            </a:xfrm>
            <a:custGeom>
              <a:avLst/>
              <a:gdLst/>
              <a:ahLst/>
              <a:cxnLst>
                <a:cxn ang="0">
                  <a:pos x="45" y="144"/>
                </a:cxn>
                <a:cxn ang="0">
                  <a:pos x="44" y="148"/>
                </a:cxn>
                <a:cxn ang="0">
                  <a:pos x="23" y="91"/>
                </a:cxn>
                <a:cxn ang="0">
                  <a:pos x="21" y="147"/>
                </a:cxn>
                <a:cxn ang="0">
                  <a:pos x="10" y="149"/>
                </a:cxn>
                <a:cxn ang="0">
                  <a:pos x="16" y="147"/>
                </a:cxn>
                <a:cxn ang="0">
                  <a:pos x="11" y="145"/>
                </a:cxn>
                <a:cxn ang="0">
                  <a:pos x="16" y="140"/>
                </a:cxn>
                <a:cxn ang="0">
                  <a:pos x="12" y="108"/>
                </a:cxn>
                <a:cxn ang="0">
                  <a:pos x="2" y="84"/>
                </a:cxn>
                <a:cxn ang="0">
                  <a:pos x="6" y="78"/>
                </a:cxn>
                <a:cxn ang="0">
                  <a:pos x="4" y="73"/>
                </a:cxn>
                <a:cxn ang="0">
                  <a:pos x="1" y="71"/>
                </a:cxn>
                <a:cxn ang="0">
                  <a:pos x="5" y="47"/>
                </a:cxn>
                <a:cxn ang="0">
                  <a:pos x="6" y="35"/>
                </a:cxn>
                <a:cxn ang="0">
                  <a:pos x="7" y="43"/>
                </a:cxn>
                <a:cxn ang="0">
                  <a:pos x="8" y="36"/>
                </a:cxn>
                <a:cxn ang="0">
                  <a:pos x="11" y="38"/>
                </a:cxn>
                <a:cxn ang="0">
                  <a:pos x="8" y="58"/>
                </a:cxn>
                <a:cxn ang="0">
                  <a:pos x="17" y="48"/>
                </a:cxn>
                <a:cxn ang="0">
                  <a:pos x="13" y="49"/>
                </a:cxn>
                <a:cxn ang="0">
                  <a:pos x="16" y="43"/>
                </a:cxn>
                <a:cxn ang="0">
                  <a:pos x="12" y="42"/>
                </a:cxn>
                <a:cxn ang="0">
                  <a:pos x="23" y="37"/>
                </a:cxn>
                <a:cxn ang="0">
                  <a:pos x="18" y="32"/>
                </a:cxn>
                <a:cxn ang="0">
                  <a:pos x="21" y="27"/>
                </a:cxn>
                <a:cxn ang="0">
                  <a:pos x="15" y="24"/>
                </a:cxn>
                <a:cxn ang="0">
                  <a:pos x="27" y="3"/>
                </a:cxn>
                <a:cxn ang="0">
                  <a:pos x="33" y="19"/>
                </a:cxn>
                <a:cxn ang="0">
                  <a:pos x="28" y="23"/>
                </a:cxn>
                <a:cxn ang="0">
                  <a:pos x="37" y="28"/>
                </a:cxn>
                <a:cxn ang="0">
                  <a:pos x="37" y="85"/>
                </a:cxn>
                <a:cxn ang="0">
                  <a:pos x="50" y="144"/>
                </a:cxn>
                <a:cxn ang="0">
                  <a:pos x="53" y="147"/>
                </a:cxn>
                <a:cxn ang="0">
                  <a:pos x="45" y="144"/>
                </a:cxn>
                <a:cxn ang="0">
                  <a:pos x="16" y="9"/>
                </a:cxn>
                <a:cxn ang="0">
                  <a:pos x="23" y="21"/>
                </a:cxn>
                <a:cxn ang="0">
                  <a:pos x="22" y="13"/>
                </a:cxn>
                <a:cxn ang="0">
                  <a:pos x="18" y="12"/>
                </a:cxn>
                <a:cxn ang="0">
                  <a:pos x="21" y="9"/>
                </a:cxn>
                <a:cxn ang="0">
                  <a:pos x="16" y="9"/>
                </a:cxn>
                <a:cxn ang="0">
                  <a:pos x="34" y="73"/>
                </a:cxn>
                <a:cxn ang="0">
                  <a:pos x="34" y="48"/>
                </a:cxn>
                <a:cxn ang="0">
                  <a:pos x="34" y="73"/>
                </a:cxn>
                <a:cxn ang="0">
                  <a:pos x="8" y="65"/>
                </a:cxn>
                <a:cxn ang="0">
                  <a:pos x="14" y="53"/>
                </a:cxn>
                <a:cxn ang="0">
                  <a:pos x="8" y="65"/>
                </a:cxn>
                <a:cxn ang="0">
                  <a:pos x="8" y="70"/>
                </a:cxn>
                <a:cxn ang="0">
                  <a:pos x="8" y="70"/>
                </a:cxn>
                <a:cxn ang="0">
                  <a:pos x="11" y="74"/>
                </a:cxn>
                <a:cxn ang="0">
                  <a:pos x="23" y="72"/>
                </a:cxn>
                <a:cxn ang="0">
                  <a:pos x="15" y="71"/>
                </a:cxn>
                <a:cxn ang="0">
                  <a:pos x="11" y="74"/>
                </a:cxn>
                <a:cxn ang="0">
                  <a:pos x="25" y="75"/>
                </a:cxn>
                <a:cxn ang="0">
                  <a:pos x="27" y="72"/>
                </a:cxn>
                <a:cxn ang="0">
                  <a:pos x="25" y="75"/>
                </a:cxn>
                <a:cxn ang="0">
                  <a:pos x="12" y="96"/>
                </a:cxn>
                <a:cxn ang="0">
                  <a:pos x="12" y="96"/>
                </a:cxn>
                <a:cxn ang="0">
                  <a:pos x="13" y="145"/>
                </a:cxn>
                <a:cxn ang="0">
                  <a:pos x="15" y="142"/>
                </a:cxn>
                <a:cxn ang="0">
                  <a:pos x="13" y="145"/>
                </a:cxn>
              </a:cxnLst>
              <a:rect l="0" t="0" r="r" b="b"/>
              <a:pathLst>
                <a:path w="53" h="150">
                  <a:moveTo>
                    <a:pt x="45" y="144"/>
                  </a:moveTo>
                  <a:cubicBezTo>
                    <a:pt x="44" y="145"/>
                    <a:pt x="44" y="147"/>
                    <a:pt x="44" y="148"/>
                  </a:cubicBezTo>
                  <a:cubicBezTo>
                    <a:pt x="31" y="135"/>
                    <a:pt x="31" y="108"/>
                    <a:pt x="23" y="91"/>
                  </a:cubicBezTo>
                  <a:cubicBezTo>
                    <a:pt x="12" y="109"/>
                    <a:pt x="31" y="133"/>
                    <a:pt x="21" y="147"/>
                  </a:cubicBezTo>
                  <a:cubicBezTo>
                    <a:pt x="16" y="147"/>
                    <a:pt x="15" y="150"/>
                    <a:pt x="10" y="149"/>
                  </a:cubicBezTo>
                  <a:cubicBezTo>
                    <a:pt x="11" y="148"/>
                    <a:pt x="14" y="147"/>
                    <a:pt x="16" y="147"/>
                  </a:cubicBezTo>
                  <a:cubicBezTo>
                    <a:pt x="16" y="145"/>
                    <a:pt x="11" y="147"/>
                    <a:pt x="11" y="145"/>
                  </a:cubicBezTo>
                  <a:cubicBezTo>
                    <a:pt x="11" y="140"/>
                    <a:pt x="13" y="141"/>
                    <a:pt x="16" y="140"/>
                  </a:cubicBezTo>
                  <a:cubicBezTo>
                    <a:pt x="7" y="139"/>
                    <a:pt x="10" y="120"/>
                    <a:pt x="12" y="108"/>
                  </a:cubicBezTo>
                  <a:cubicBezTo>
                    <a:pt x="7" y="112"/>
                    <a:pt x="10" y="86"/>
                    <a:pt x="2" y="84"/>
                  </a:cubicBezTo>
                  <a:cubicBezTo>
                    <a:pt x="2" y="81"/>
                    <a:pt x="5" y="81"/>
                    <a:pt x="6" y="78"/>
                  </a:cubicBezTo>
                  <a:cubicBezTo>
                    <a:pt x="0" y="78"/>
                    <a:pt x="5" y="78"/>
                    <a:pt x="4" y="73"/>
                  </a:cubicBezTo>
                  <a:cubicBezTo>
                    <a:pt x="4" y="73"/>
                    <a:pt x="1" y="71"/>
                    <a:pt x="1" y="71"/>
                  </a:cubicBezTo>
                  <a:cubicBezTo>
                    <a:pt x="1" y="66"/>
                    <a:pt x="5" y="45"/>
                    <a:pt x="5" y="47"/>
                  </a:cubicBezTo>
                  <a:cubicBezTo>
                    <a:pt x="5" y="45"/>
                    <a:pt x="5" y="36"/>
                    <a:pt x="6" y="35"/>
                  </a:cubicBezTo>
                  <a:cubicBezTo>
                    <a:pt x="8" y="36"/>
                    <a:pt x="6" y="40"/>
                    <a:pt x="7" y="43"/>
                  </a:cubicBezTo>
                  <a:cubicBezTo>
                    <a:pt x="9" y="42"/>
                    <a:pt x="7" y="38"/>
                    <a:pt x="8" y="36"/>
                  </a:cubicBezTo>
                  <a:cubicBezTo>
                    <a:pt x="10" y="35"/>
                    <a:pt x="10" y="41"/>
                    <a:pt x="11" y="38"/>
                  </a:cubicBezTo>
                  <a:cubicBezTo>
                    <a:pt x="12" y="43"/>
                    <a:pt x="9" y="52"/>
                    <a:pt x="8" y="58"/>
                  </a:cubicBezTo>
                  <a:cubicBezTo>
                    <a:pt x="10" y="54"/>
                    <a:pt x="14" y="51"/>
                    <a:pt x="17" y="48"/>
                  </a:cubicBezTo>
                  <a:cubicBezTo>
                    <a:pt x="14" y="46"/>
                    <a:pt x="17" y="51"/>
                    <a:pt x="13" y="49"/>
                  </a:cubicBezTo>
                  <a:cubicBezTo>
                    <a:pt x="14" y="47"/>
                    <a:pt x="16" y="46"/>
                    <a:pt x="16" y="43"/>
                  </a:cubicBezTo>
                  <a:cubicBezTo>
                    <a:pt x="16" y="41"/>
                    <a:pt x="14" y="42"/>
                    <a:pt x="12" y="42"/>
                  </a:cubicBezTo>
                  <a:cubicBezTo>
                    <a:pt x="15" y="40"/>
                    <a:pt x="19" y="35"/>
                    <a:pt x="23" y="37"/>
                  </a:cubicBezTo>
                  <a:cubicBezTo>
                    <a:pt x="22" y="35"/>
                    <a:pt x="23" y="32"/>
                    <a:pt x="18" y="32"/>
                  </a:cubicBezTo>
                  <a:cubicBezTo>
                    <a:pt x="19" y="30"/>
                    <a:pt x="20" y="29"/>
                    <a:pt x="21" y="27"/>
                  </a:cubicBezTo>
                  <a:cubicBezTo>
                    <a:pt x="20" y="25"/>
                    <a:pt x="17" y="26"/>
                    <a:pt x="15" y="24"/>
                  </a:cubicBezTo>
                  <a:cubicBezTo>
                    <a:pt x="15" y="14"/>
                    <a:pt x="14" y="0"/>
                    <a:pt x="27" y="3"/>
                  </a:cubicBezTo>
                  <a:cubicBezTo>
                    <a:pt x="30" y="7"/>
                    <a:pt x="31" y="16"/>
                    <a:pt x="33" y="19"/>
                  </a:cubicBezTo>
                  <a:cubicBezTo>
                    <a:pt x="28" y="19"/>
                    <a:pt x="33" y="23"/>
                    <a:pt x="28" y="23"/>
                  </a:cubicBezTo>
                  <a:cubicBezTo>
                    <a:pt x="28" y="27"/>
                    <a:pt x="32" y="29"/>
                    <a:pt x="37" y="28"/>
                  </a:cubicBezTo>
                  <a:cubicBezTo>
                    <a:pt x="45" y="42"/>
                    <a:pt x="49" y="72"/>
                    <a:pt x="37" y="85"/>
                  </a:cubicBezTo>
                  <a:cubicBezTo>
                    <a:pt x="40" y="105"/>
                    <a:pt x="51" y="130"/>
                    <a:pt x="50" y="144"/>
                  </a:cubicBezTo>
                  <a:cubicBezTo>
                    <a:pt x="51" y="145"/>
                    <a:pt x="52" y="146"/>
                    <a:pt x="53" y="147"/>
                  </a:cubicBezTo>
                  <a:cubicBezTo>
                    <a:pt x="49" y="150"/>
                    <a:pt x="50" y="142"/>
                    <a:pt x="45" y="144"/>
                  </a:cubicBezTo>
                  <a:close/>
                  <a:moveTo>
                    <a:pt x="16" y="9"/>
                  </a:moveTo>
                  <a:cubicBezTo>
                    <a:pt x="18" y="13"/>
                    <a:pt x="17" y="24"/>
                    <a:pt x="23" y="21"/>
                  </a:cubicBezTo>
                  <a:cubicBezTo>
                    <a:pt x="19" y="18"/>
                    <a:pt x="25" y="16"/>
                    <a:pt x="22" y="13"/>
                  </a:cubicBezTo>
                  <a:cubicBezTo>
                    <a:pt x="22" y="15"/>
                    <a:pt x="18" y="14"/>
                    <a:pt x="18" y="12"/>
                  </a:cubicBezTo>
                  <a:cubicBezTo>
                    <a:pt x="19" y="11"/>
                    <a:pt x="22" y="12"/>
                    <a:pt x="21" y="9"/>
                  </a:cubicBezTo>
                  <a:cubicBezTo>
                    <a:pt x="20" y="7"/>
                    <a:pt x="17" y="6"/>
                    <a:pt x="16" y="9"/>
                  </a:cubicBezTo>
                  <a:close/>
                  <a:moveTo>
                    <a:pt x="34" y="73"/>
                  </a:moveTo>
                  <a:cubicBezTo>
                    <a:pt x="42" y="69"/>
                    <a:pt x="38" y="56"/>
                    <a:pt x="34" y="48"/>
                  </a:cubicBezTo>
                  <a:cubicBezTo>
                    <a:pt x="35" y="60"/>
                    <a:pt x="35" y="66"/>
                    <a:pt x="34" y="73"/>
                  </a:cubicBezTo>
                  <a:close/>
                  <a:moveTo>
                    <a:pt x="8" y="65"/>
                  </a:moveTo>
                  <a:cubicBezTo>
                    <a:pt x="11" y="63"/>
                    <a:pt x="15" y="56"/>
                    <a:pt x="14" y="53"/>
                  </a:cubicBezTo>
                  <a:cubicBezTo>
                    <a:pt x="12" y="58"/>
                    <a:pt x="9" y="61"/>
                    <a:pt x="8" y="65"/>
                  </a:cubicBezTo>
                  <a:close/>
                  <a:moveTo>
                    <a:pt x="8" y="70"/>
                  </a:moveTo>
                  <a:cubicBezTo>
                    <a:pt x="6" y="79"/>
                    <a:pt x="9" y="65"/>
                    <a:pt x="8" y="70"/>
                  </a:cubicBezTo>
                  <a:close/>
                  <a:moveTo>
                    <a:pt x="11" y="74"/>
                  </a:moveTo>
                  <a:cubicBezTo>
                    <a:pt x="14" y="76"/>
                    <a:pt x="23" y="76"/>
                    <a:pt x="23" y="72"/>
                  </a:cubicBezTo>
                  <a:cubicBezTo>
                    <a:pt x="20" y="71"/>
                    <a:pt x="13" y="76"/>
                    <a:pt x="15" y="71"/>
                  </a:cubicBezTo>
                  <a:cubicBezTo>
                    <a:pt x="12" y="71"/>
                    <a:pt x="11" y="73"/>
                    <a:pt x="11" y="74"/>
                  </a:cubicBezTo>
                  <a:close/>
                  <a:moveTo>
                    <a:pt x="25" y="75"/>
                  </a:moveTo>
                  <a:cubicBezTo>
                    <a:pt x="27" y="76"/>
                    <a:pt x="29" y="73"/>
                    <a:pt x="27" y="72"/>
                  </a:cubicBezTo>
                  <a:cubicBezTo>
                    <a:pt x="27" y="74"/>
                    <a:pt x="25" y="74"/>
                    <a:pt x="25" y="75"/>
                  </a:cubicBezTo>
                  <a:close/>
                  <a:moveTo>
                    <a:pt x="12" y="96"/>
                  </a:moveTo>
                  <a:cubicBezTo>
                    <a:pt x="10" y="105"/>
                    <a:pt x="12" y="94"/>
                    <a:pt x="12" y="96"/>
                  </a:cubicBezTo>
                  <a:close/>
                  <a:moveTo>
                    <a:pt x="13" y="145"/>
                  </a:moveTo>
                  <a:cubicBezTo>
                    <a:pt x="14" y="144"/>
                    <a:pt x="16" y="144"/>
                    <a:pt x="15" y="142"/>
                  </a:cubicBezTo>
                  <a:cubicBezTo>
                    <a:pt x="13" y="141"/>
                    <a:pt x="11" y="145"/>
                    <a:pt x="13"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02" name="Rectangle 101">
            <a:extLst>
              <a:ext uri="{FF2B5EF4-FFF2-40B4-BE49-F238E27FC236}">
                <a16:creationId xmlns:a16="http://schemas.microsoft.com/office/drawing/2014/main" id="{E5540850-85D2-F445-924C-B54021CBB095}"/>
              </a:ext>
            </a:extLst>
          </p:cNvPr>
          <p:cNvSpPr/>
          <p:nvPr/>
        </p:nvSpPr>
        <p:spPr>
          <a:xfrm>
            <a:off x="7572392" y="3532390"/>
            <a:ext cx="1229676" cy="1008535"/>
          </a:xfrm>
          <a:prstGeom prst="rect">
            <a:avLst/>
          </a:prstGeom>
        </p:spPr>
        <p:txBody>
          <a:bodyPr wrap="square">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6600" b="1" i="0" u="none" strike="noStrike" kern="1200" cap="none" spc="0" normalizeH="0" baseline="0" noProof="0">
                <a:ln>
                  <a:noFill/>
                </a:ln>
                <a:solidFill>
                  <a:srgbClr val="6CAC92"/>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32878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26692-FCED-AEA8-5A7B-D7DE9A78578F}"/>
              </a:ext>
            </a:extLst>
          </p:cNvPr>
          <p:cNvSpPr/>
          <p:nvPr/>
        </p:nvSpPr>
        <p:spPr>
          <a:xfrm>
            <a:off x="0" y="0"/>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5" name="Picture 4" descr="A person leaning on a car&#10;&#10;Description automatically generated">
            <a:extLst>
              <a:ext uri="{FF2B5EF4-FFF2-40B4-BE49-F238E27FC236}">
                <a16:creationId xmlns:a16="http://schemas.microsoft.com/office/drawing/2014/main" id="{E2640F21-DBD8-A7A2-161A-CE0EF59F97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29000" y="-1"/>
            <a:ext cx="5715000" cy="4867275"/>
          </a:xfrm>
          <a:prstGeom prst="rect">
            <a:avLst/>
          </a:prstGeom>
        </p:spPr>
      </p:pic>
      <p:sp>
        <p:nvSpPr>
          <p:cNvPr id="6" name="Rectangle 7">
            <a:extLst>
              <a:ext uri="{FF2B5EF4-FFF2-40B4-BE49-F238E27FC236}">
                <a16:creationId xmlns:a16="http://schemas.microsoft.com/office/drawing/2014/main" id="{C0D3C818-A267-52AF-8ABC-5559FAAEDF83}"/>
              </a:ext>
            </a:extLst>
          </p:cNvPr>
          <p:cNvSpPr/>
          <p:nvPr/>
        </p:nvSpPr>
        <p:spPr>
          <a:xfrm>
            <a:off x="3428998" y="0"/>
            <a:ext cx="5715000"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D74EEE92-1FDE-109F-151E-E632A21B244D}"/>
              </a:ext>
            </a:extLst>
          </p:cNvPr>
          <p:cNvSpPr txBox="1">
            <a:spLocks/>
          </p:cNvSpPr>
          <p:nvPr/>
        </p:nvSpPr>
        <p:spPr>
          <a:xfrm>
            <a:off x="-1" y="0"/>
            <a:ext cx="4908331" cy="4867274"/>
          </a:xfrm>
          <a:prstGeom prst="rect">
            <a:avLst/>
          </a:prstGeom>
          <a:noFill/>
        </p:spPr>
        <p:txBody>
          <a:bodyPr wrap="square" lIns="251999" tIns="0" rIns="36000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KONTAKT NOVUS</a:t>
            </a:r>
          </a:p>
        </p:txBody>
      </p:sp>
    </p:spTree>
    <p:extLst>
      <p:ext uri="{BB962C8B-B14F-4D97-AF65-F5344CB8AC3E}">
        <p14:creationId xmlns:p14="http://schemas.microsoft.com/office/powerpoint/2010/main" val="1056337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26692-FCED-AEA8-5A7B-D7DE9A78578F}"/>
              </a:ext>
            </a:extLst>
          </p:cNvPr>
          <p:cNvSpPr/>
          <p:nvPr/>
        </p:nvSpPr>
        <p:spPr>
          <a:xfrm>
            <a:off x="0" y="-7656"/>
            <a:ext cx="9144000" cy="4874932"/>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29" name="Rubrik 1">
            <a:extLst>
              <a:ext uri="{FF2B5EF4-FFF2-40B4-BE49-F238E27FC236}">
                <a16:creationId xmlns:a16="http://schemas.microsoft.com/office/drawing/2014/main" id="{DE3C4FF5-E0BB-415A-A844-2EF04C35E66A}"/>
              </a:ext>
            </a:extLst>
          </p:cNvPr>
          <p:cNvSpPr txBox="1">
            <a:spLocks/>
          </p:cNvSpPr>
          <p:nvPr/>
        </p:nvSpPr>
        <p:spPr>
          <a:xfrm>
            <a:off x="5054241" y="-7657"/>
            <a:ext cx="3371992" cy="2094208"/>
          </a:xfrm>
          <a:prstGeom prst="rect">
            <a:avLst/>
          </a:prstGeom>
        </p:spPr>
        <p:txBody>
          <a:bodyPr lIns="130845" tIns="2373923" rIns="130845"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endParaRPr kumimoji="0" lang="sv-SE" sz="1869"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4" name="shpTitle">
            <a:extLst>
              <a:ext uri="{FF2B5EF4-FFF2-40B4-BE49-F238E27FC236}">
                <a16:creationId xmlns:a16="http://schemas.microsoft.com/office/drawing/2014/main" id="{4D453F9C-1C0E-7728-212E-06667E902EC5}"/>
              </a:ext>
            </a:extLst>
          </p:cNvPr>
          <p:cNvSpPr txBox="1">
            <a:spLocks/>
          </p:cNvSpPr>
          <p:nvPr/>
        </p:nvSpPr>
        <p:spPr>
          <a:xfrm>
            <a:off x="0" y="0"/>
            <a:ext cx="9144000" cy="922007"/>
          </a:xfrm>
          <a:prstGeom prst="rect">
            <a:avLst/>
          </a:prstGeom>
          <a:noFill/>
        </p:spPr>
        <p:txBody>
          <a:bodyPr wrap="square" lIns="251999" tIns="432000" rIns="251999" bIns="36000" anchor="t"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sv-SE" sz="2800" b="1" i="0" u="none" strike="noStrike" kern="1200" cap="none" spc="0" normalizeH="0" baseline="0" noProof="0">
                <a:ln>
                  <a:noFill/>
                </a:ln>
                <a:solidFill>
                  <a:srgbClr val="FFFFFF"/>
                </a:solidFill>
                <a:effectLst/>
                <a:highlight>
                  <a:srgbClr val="434A4E"/>
                </a:highlight>
                <a:uLnTx/>
                <a:uFillTx/>
                <a:latin typeface="Calibri" charset="0"/>
                <a:ea typeface="Calibri" charset="0"/>
                <a:cs typeface="Calibri" charset="0"/>
              </a:rPr>
              <a:t>HÄR ÄR VI SOM HAR JOBBAT MED PROJEKTET</a:t>
            </a:r>
            <a:endParaRPr kumimoji="0" lang="sv-SE" sz="2800" b="1" i="0" u="none" strike="noStrike" kern="1200" cap="none" spc="0" normalizeH="0" baseline="0" noProof="0">
              <a:ln>
                <a:noFill/>
              </a:ln>
              <a:solidFill>
                <a:srgbClr val="FFFFFF"/>
              </a:solidFill>
              <a:effectLst/>
              <a:highlight>
                <a:srgbClr val="434A4E"/>
              </a:highlight>
              <a:uLnTx/>
              <a:uFillTx/>
              <a:latin typeface="Corbel"/>
              <a:ea typeface="+mj-ea"/>
            </a:endParaRPr>
          </a:p>
        </p:txBody>
      </p:sp>
      <p:sp>
        <p:nvSpPr>
          <p:cNvPr id="15" name="shpInfo">
            <a:extLst>
              <a:ext uri="{FF2B5EF4-FFF2-40B4-BE49-F238E27FC236}">
                <a16:creationId xmlns:a16="http://schemas.microsoft.com/office/drawing/2014/main" id="{C6550037-3118-3CF4-A438-1DD6B63A49CC}"/>
              </a:ext>
            </a:extLst>
          </p:cNvPr>
          <p:cNvSpPr txBox="1">
            <a:spLocks/>
          </p:cNvSpPr>
          <p:nvPr/>
        </p:nvSpPr>
        <p:spPr>
          <a:xfrm>
            <a:off x="1513832" y="3085378"/>
            <a:ext cx="1701075" cy="783071"/>
          </a:xfrm>
          <a:prstGeom prst="rect">
            <a:avLst/>
          </a:prstGeom>
          <a:noFill/>
          <a:ln>
            <a:noFill/>
          </a:ln>
        </p:spPr>
        <p:txBody>
          <a:bodyPr lIns="108000" tIns="144000" rIns="108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lang="sv-SE" b="1">
                <a:solidFill>
                  <a:srgbClr val="000000"/>
                </a:solidFill>
                <a:latin typeface="Calibri" charset="0"/>
                <a:ea typeface="Calibri" charset="0"/>
                <a:cs typeface="Calibri" charset="0"/>
              </a:rPr>
              <a:t>HJALMAR STRID</a:t>
            </a:r>
            <a:endParaRPr kumimoji="0" lang="sv-SE" sz="1050" b="1" i="0" u="none" strike="noStrike" kern="1200" cap="none" spc="0" normalizeH="0" baseline="0" noProof="0">
              <a:ln>
                <a:noFill/>
              </a:ln>
              <a:solidFill>
                <a:srgbClr val="000000"/>
              </a:solidFill>
              <a:effectLst/>
              <a:uLnTx/>
              <a:uFillTx/>
              <a:latin typeface="Calibri" charset="0"/>
              <a:ea typeface="Calibri" charset="0"/>
              <a:cs typeface="Calibri"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sv-SE" sz="1050" b="1" i="0" u="none" strike="noStrike" kern="1200" cap="none" spc="0" normalizeH="0" baseline="0" noProof="0">
                <a:ln>
                  <a:noFill/>
                </a:ln>
                <a:solidFill>
                  <a:srgbClr val="006968"/>
                </a:solidFill>
                <a:effectLst/>
                <a:uLnTx/>
                <a:uFillTx/>
                <a:latin typeface="Calibri" panose="020F0502020204030204"/>
                <a:ea typeface="+mn-ea"/>
                <a:cs typeface="Times New Roman" panose="02020603050405020304" pitchFamily="18" charset="0"/>
              </a:rPr>
              <a:t>Seniorkonsult</a:t>
            </a: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1" i="0" u="none" strike="noStrike" kern="1200" cap="none" spc="0" normalizeH="0" baseline="0" noProof="0">
              <a:ln>
                <a:noFill/>
              </a:ln>
              <a:solidFill>
                <a:srgbClr val="006968"/>
              </a:solidFill>
              <a:effectLst/>
              <a:uLnTx/>
              <a:uFillTx/>
              <a:latin typeface="Calibri" panose="020F0502020204030204"/>
              <a:ea typeface="+mn-ea"/>
              <a:cs typeface="Times New Roman" panose="02020603050405020304" pitchFamily="18"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GB" sz="105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t>h</a:t>
            </a:r>
            <a:r>
              <a:rPr lang="en-GB" err="1">
                <a:solidFill>
                  <a:srgbClr val="000000"/>
                </a:solidFill>
                <a:latin typeface="Calibri"/>
              </a:rPr>
              <a:t>jalmar</a:t>
            </a:r>
            <a:r>
              <a:rPr kumimoji="0" lang="en-GB" sz="105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t>.strid@novus.se</a:t>
            </a:r>
            <a:endParaRPr kumimoji="0" lang="sv-SE" sz="1050" b="0"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1"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1"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a:p>
            <a:pPr marL="128588" marR="0" lvl="0" indent="-128588" algn="ctr"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1050" b="0" i="0" u="none" strike="noStrike" kern="1200" cap="none" spc="0" normalizeH="0" baseline="0" noProof="0">
              <a:ln>
                <a:noFill/>
              </a:ln>
              <a:solidFill>
                <a:srgbClr val="000000"/>
              </a:solidFill>
              <a:effectLst/>
              <a:uLnTx/>
              <a:uFillTx/>
              <a:latin typeface="Calibri" charset="0"/>
              <a:ea typeface="Calibri" charset="0"/>
              <a:cs typeface="Calibri"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p:txBody>
      </p:sp>
      <p:sp>
        <p:nvSpPr>
          <p:cNvPr id="18" name="shpInfo">
            <a:extLst>
              <a:ext uri="{FF2B5EF4-FFF2-40B4-BE49-F238E27FC236}">
                <a16:creationId xmlns:a16="http://schemas.microsoft.com/office/drawing/2014/main" id="{7A7B65A1-6C7C-2CDD-DCA8-9DEB9B666CBE}"/>
              </a:ext>
            </a:extLst>
          </p:cNvPr>
          <p:cNvSpPr txBox="1">
            <a:spLocks/>
          </p:cNvSpPr>
          <p:nvPr/>
        </p:nvSpPr>
        <p:spPr>
          <a:xfrm>
            <a:off x="4887683" y="3085378"/>
            <a:ext cx="1975661" cy="783071"/>
          </a:xfrm>
          <a:prstGeom prst="rect">
            <a:avLst/>
          </a:prstGeom>
          <a:noFill/>
          <a:ln>
            <a:noFill/>
          </a:ln>
        </p:spPr>
        <p:txBody>
          <a:bodyPr lIns="108000" tIns="144000" rIns="108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sv-SE" sz="1050" b="1" i="0" u="none" strike="noStrike" kern="1200" cap="none" spc="0" normalizeH="0" baseline="0" noProof="0">
                <a:ln>
                  <a:noFill/>
                </a:ln>
                <a:solidFill>
                  <a:srgbClr val="000000"/>
                </a:solidFill>
                <a:effectLst/>
                <a:uLnTx/>
                <a:uFillTx/>
                <a:latin typeface="Calibri" charset="0"/>
                <a:ea typeface="Calibri" charset="0"/>
                <a:cs typeface="Calibri" charset="0"/>
              </a:rPr>
              <a:t>JAN-OLOF HANSSON</a:t>
            </a:r>
          </a:p>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sv-SE" sz="1050" b="1" i="0" u="none" strike="noStrike" kern="1200" cap="none" spc="0" normalizeH="0" baseline="0" noProof="0">
                <a:ln>
                  <a:noFill/>
                </a:ln>
                <a:solidFill>
                  <a:srgbClr val="006968"/>
                </a:solidFill>
                <a:effectLst/>
                <a:uLnTx/>
                <a:uFillTx/>
                <a:latin typeface="Calibri" panose="020F0502020204030204"/>
                <a:ea typeface="+mn-ea"/>
                <a:cs typeface="Times New Roman" panose="02020603050405020304" pitchFamily="18" charset="0"/>
              </a:rPr>
              <a:t>Senior Data </a:t>
            </a:r>
            <a:r>
              <a:rPr kumimoji="0" lang="sv-SE" sz="1050" b="1" i="0" u="none" strike="noStrike" kern="1200" cap="none" spc="0" normalizeH="0" baseline="0" noProof="0" err="1">
                <a:ln>
                  <a:noFill/>
                </a:ln>
                <a:solidFill>
                  <a:srgbClr val="006968"/>
                </a:solidFill>
                <a:effectLst/>
                <a:uLnTx/>
                <a:uFillTx/>
                <a:latin typeface="Calibri" panose="020F0502020204030204"/>
                <a:ea typeface="+mn-ea"/>
                <a:cs typeface="Times New Roman" panose="02020603050405020304" pitchFamily="18" charset="0"/>
              </a:rPr>
              <a:t>Analyst</a:t>
            </a:r>
            <a:endParaRPr kumimoji="0" lang="sv-SE" sz="1050" b="1" i="0" u="none" strike="noStrike" kern="1200" cap="none" spc="0" normalizeH="0" baseline="0" noProof="0">
              <a:ln>
                <a:noFill/>
              </a:ln>
              <a:solidFill>
                <a:srgbClr val="006968"/>
              </a:solidFill>
              <a:effectLst/>
              <a:uLnTx/>
              <a:uFillTx/>
              <a:latin typeface="Calibri" panose="020F0502020204030204"/>
              <a:ea typeface="+mn-ea"/>
              <a:cs typeface="Times New Roman" panose="02020603050405020304" pitchFamily="18"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1" i="0" u="none" strike="noStrike" kern="1200" cap="none" spc="0" normalizeH="0" baseline="0" noProof="0">
              <a:ln>
                <a:noFill/>
              </a:ln>
              <a:solidFill>
                <a:srgbClr val="006968"/>
              </a:solidFill>
              <a:effectLst/>
              <a:uLnTx/>
              <a:uFillTx/>
              <a:latin typeface="Calibri" panose="020F0502020204030204"/>
              <a:ea typeface="+mn-ea"/>
              <a:cs typeface="Times New Roman" panose="02020603050405020304" pitchFamily="18"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lang="en-GB">
                <a:solidFill>
                  <a:srgbClr val="000000"/>
                </a:solidFill>
                <a:latin typeface="Calibri"/>
              </a:rPr>
              <a:t>Jan-</a:t>
            </a:r>
            <a:r>
              <a:rPr lang="en-GB" err="1">
                <a:solidFill>
                  <a:srgbClr val="000000"/>
                </a:solidFill>
                <a:latin typeface="Calibri"/>
              </a:rPr>
              <a:t>olof.hansson</a:t>
            </a:r>
            <a:r>
              <a:rPr kumimoji="0" lang="en-GB" sz="105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t>@novus.se</a:t>
            </a:r>
            <a:endParaRPr kumimoji="0" lang="sv-SE" sz="1050" b="0"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1"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1"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a:p>
            <a:pPr marL="128588" marR="0" lvl="0" indent="-128588" algn="ctr"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1050" b="0" i="0" u="none" strike="noStrike" kern="1200" cap="none" spc="0" normalizeH="0" baseline="0" noProof="0">
              <a:ln>
                <a:noFill/>
              </a:ln>
              <a:solidFill>
                <a:srgbClr val="000000"/>
              </a:solidFill>
              <a:effectLst/>
              <a:uLnTx/>
              <a:uFillTx/>
              <a:latin typeface="Calibri" charset="0"/>
              <a:ea typeface="Calibri" charset="0"/>
              <a:cs typeface="Calibri"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p:txBody>
      </p:sp>
      <p:sp>
        <p:nvSpPr>
          <p:cNvPr id="20" name="shpInfo">
            <a:extLst>
              <a:ext uri="{FF2B5EF4-FFF2-40B4-BE49-F238E27FC236}">
                <a16:creationId xmlns:a16="http://schemas.microsoft.com/office/drawing/2014/main" id="{AA45A10A-BE0A-12D1-46D3-0D89019EF8A5}"/>
              </a:ext>
            </a:extLst>
          </p:cNvPr>
          <p:cNvSpPr txBox="1">
            <a:spLocks/>
          </p:cNvSpPr>
          <p:nvPr/>
        </p:nvSpPr>
        <p:spPr>
          <a:xfrm>
            <a:off x="3269404" y="3085378"/>
            <a:ext cx="1701075" cy="783071"/>
          </a:xfrm>
          <a:prstGeom prst="rect">
            <a:avLst/>
          </a:prstGeom>
          <a:noFill/>
          <a:ln>
            <a:noFill/>
          </a:ln>
        </p:spPr>
        <p:txBody>
          <a:bodyPr lIns="108000" tIns="144000" rIns="108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sv-SE" sz="1050" b="1" i="0" u="none" strike="noStrike" kern="1200" cap="none" spc="0" normalizeH="0" baseline="0" noProof="0">
                <a:ln>
                  <a:noFill/>
                </a:ln>
                <a:solidFill>
                  <a:srgbClr val="000000"/>
                </a:solidFill>
                <a:effectLst/>
                <a:uLnTx/>
                <a:uFillTx/>
                <a:latin typeface="Calibri" charset="0"/>
                <a:ea typeface="Calibri" charset="0"/>
                <a:cs typeface="Calibri" charset="0"/>
              </a:rPr>
              <a:t>VIKTORIA GREEK</a:t>
            </a:r>
          </a:p>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sv-SE" sz="1050" b="1" i="0" u="none" strike="noStrike" kern="1200" cap="none" spc="0" normalizeH="0" baseline="0" noProof="0">
                <a:ln>
                  <a:noFill/>
                </a:ln>
                <a:solidFill>
                  <a:srgbClr val="006968"/>
                </a:solidFill>
                <a:effectLst/>
                <a:uLnTx/>
                <a:uFillTx/>
                <a:latin typeface="Calibri" panose="020F0502020204030204"/>
                <a:ea typeface="+mn-ea"/>
                <a:cs typeface="Times New Roman" panose="02020603050405020304" pitchFamily="18" charset="0"/>
              </a:rPr>
              <a:t>Research Manager</a:t>
            </a: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1" i="0" u="none" strike="noStrike" kern="1200" cap="none" spc="0" normalizeH="0" baseline="0" noProof="0">
              <a:ln>
                <a:noFill/>
              </a:ln>
              <a:solidFill>
                <a:srgbClr val="006968"/>
              </a:solidFill>
              <a:effectLst/>
              <a:uLnTx/>
              <a:uFillTx/>
              <a:latin typeface="Calibri" panose="020F0502020204030204"/>
              <a:ea typeface="+mn-ea"/>
              <a:cs typeface="Times New Roman" panose="02020603050405020304" pitchFamily="18"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lang="en-GB" err="1">
                <a:solidFill>
                  <a:srgbClr val="000000"/>
                </a:solidFill>
                <a:latin typeface="Calibri"/>
              </a:rPr>
              <a:t>Viktoria.greek</a:t>
            </a:r>
            <a:r>
              <a:rPr kumimoji="0" lang="en-GB" sz="105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t>@novus.se</a:t>
            </a:r>
            <a:endParaRPr kumimoji="0" lang="sv-SE" sz="1050" b="0"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1"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1"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a:p>
            <a:pPr marL="128588" marR="0" lvl="0" indent="-128588" algn="ctr" defTabSz="3429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1050" b="0" i="0" u="none" strike="noStrike" kern="1200" cap="none" spc="0" normalizeH="0" baseline="0" noProof="0">
              <a:ln>
                <a:noFill/>
              </a:ln>
              <a:solidFill>
                <a:srgbClr val="000000"/>
              </a:solidFill>
              <a:effectLst/>
              <a:uLnTx/>
              <a:uFillTx/>
              <a:latin typeface="Calibri" charset="0"/>
              <a:ea typeface="Calibri" charset="0"/>
              <a:cs typeface="Calibri" charset="0"/>
            </a:endParaRPr>
          </a:p>
          <a:p>
            <a:pPr marL="0" marR="0" lvl="0" indent="0" algn="ctr" defTabSz="3429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000000"/>
              </a:solidFill>
              <a:effectLst/>
              <a:uLnTx/>
              <a:uFillTx/>
              <a:latin typeface="Calibri" panose="020F0502020204030204"/>
              <a:ea typeface="+mn-ea"/>
              <a:cs typeface="Times New Roman" panose="02020603050405020304" pitchFamily="18" charset="0"/>
            </a:endParaRPr>
          </a:p>
        </p:txBody>
      </p:sp>
      <p:pic>
        <p:nvPicPr>
          <p:cNvPr id="7" name="Bildobjekt 6" descr="En bild som visar person, Människoansikte, klädsel, T-shirt&#10;&#10;Automatiskt genererad beskrivning">
            <a:extLst>
              <a:ext uri="{FF2B5EF4-FFF2-40B4-BE49-F238E27FC236}">
                <a16:creationId xmlns:a16="http://schemas.microsoft.com/office/drawing/2014/main" id="{D4EDEF41-3386-A39F-F4C8-74665C1210C6}"/>
              </a:ext>
            </a:extLst>
          </p:cNvPr>
          <p:cNvPicPr>
            <a:picLocks noChangeAspect="1"/>
          </p:cNvPicPr>
          <p:nvPr/>
        </p:nvPicPr>
        <p:blipFill>
          <a:blip r:embed="rId3"/>
          <a:stretch>
            <a:fillRect/>
          </a:stretch>
        </p:blipFill>
        <p:spPr>
          <a:xfrm>
            <a:off x="5356400" y="1765346"/>
            <a:ext cx="1038225" cy="1328928"/>
          </a:xfrm>
          <a:prstGeom prst="rect">
            <a:avLst/>
          </a:prstGeom>
        </p:spPr>
      </p:pic>
      <p:pic>
        <p:nvPicPr>
          <p:cNvPr id="9" name="Bildobjekt 8" descr="En bild som visar Människoansikte, person, klädsel, leende&#10;&#10;Automatiskt genererad beskrivning">
            <a:extLst>
              <a:ext uri="{FF2B5EF4-FFF2-40B4-BE49-F238E27FC236}">
                <a16:creationId xmlns:a16="http://schemas.microsoft.com/office/drawing/2014/main" id="{22BC0F66-BA67-E0FD-5572-8661C94D4CE7}"/>
              </a:ext>
            </a:extLst>
          </p:cNvPr>
          <p:cNvPicPr>
            <a:picLocks noChangeAspect="1"/>
          </p:cNvPicPr>
          <p:nvPr/>
        </p:nvPicPr>
        <p:blipFill>
          <a:blip r:embed="rId4"/>
          <a:stretch>
            <a:fillRect/>
          </a:stretch>
        </p:blipFill>
        <p:spPr>
          <a:xfrm>
            <a:off x="3570647" y="1728022"/>
            <a:ext cx="1038225" cy="1328928"/>
          </a:xfrm>
          <a:prstGeom prst="rect">
            <a:avLst/>
          </a:prstGeom>
        </p:spPr>
      </p:pic>
      <p:pic>
        <p:nvPicPr>
          <p:cNvPr id="11" name="Bildobjekt 10" descr="En bild som visar person, Människoansikte, klädsel, person&#10;&#10;Automatiskt genererad beskrivning">
            <a:extLst>
              <a:ext uri="{FF2B5EF4-FFF2-40B4-BE49-F238E27FC236}">
                <a16:creationId xmlns:a16="http://schemas.microsoft.com/office/drawing/2014/main" id="{A5A0A6DD-0881-E416-5FA8-B8743C99A933}"/>
              </a:ext>
            </a:extLst>
          </p:cNvPr>
          <p:cNvPicPr>
            <a:picLocks noChangeAspect="1"/>
          </p:cNvPicPr>
          <p:nvPr/>
        </p:nvPicPr>
        <p:blipFill>
          <a:blip r:embed="rId5"/>
          <a:stretch>
            <a:fillRect/>
          </a:stretch>
        </p:blipFill>
        <p:spPr>
          <a:xfrm>
            <a:off x="1822195" y="1728022"/>
            <a:ext cx="1038226" cy="1328929"/>
          </a:xfrm>
          <a:prstGeom prst="rect">
            <a:avLst/>
          </a:prstGeom>
        </p:spPr>
      </p:pic>
    </p:spTree>
    <p:extLst>
      <p:ext uri="{BB962C8B-B14F-4D97-AF65-F5344CB8AC3E}">
        <p14:creationId xmlns:p14="http://schemas.microsoft.com/office/powerpoint/2010/main" val="398390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D149125-8A6C-EE6F-7811-A3F4548B84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
            <a:ext cx="9143998" cy="4867275"/>
          </a:xfrm>
          <a:prstGeom prst="rect">
            <a:avLst/>
          </a:prstGeom>
        </p:spPr>
      </p:pic>
      <p:sp>
        <p:nvSpPr>
          <p:cNvPr id="46" name="Rectangle 7">
            <a:extLst>
              <a:ext uri="{FF2B5EF4-FFF2-40B4-BE49-F238E27FC236}">
                <a16:creationId xmlns:a16="http://schemas.microsoft.com/office/drawing/2014/main" id="{2BB60BD1-5637-406E-A2E9-6636957D0301}"/>
              </a:ext>
            </a:extLst>
          </p:cNvPr>
          <p:cNvSpPr/>
          <p:nvPr/>
        </p:nvSpPr>
        <p:spPr>
          <a:xfrm>
            <a:off x="2" y="0"/>
            <a:ext cx="9143998" cy="4867274"/>
          </a:xfrm>
          <a:prstGeom prst="rect">
            <a:avLst/>
          </a:prstGeom>
          <a:solidFill>
            <a:srgbClr val="3C8C86">
              <a:alpha val="62954"/>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0">
              <a:ln>
                <a:noFill/>
              </a:ln>
              <a:solidFill>
                <a:srgbClr val="FFFFFF"/>
              </a:solidFill>
              <a:effectLst/>
              <a:uLnTx/>
              <a:uFillTx/>
              <a:latin typeface="Calibri"/>
              <a:ea typeface="+mn-ea"/>
              <a:cs typeface="+mn-cs"/>
            </a:endParaRPr>
          </a:p>
        </p:txBody>
      </p:sp>
      <p:sp>
        <p:nvSpPr>
          <p:cNvPr id="29" name="Rubrik 1">
            <a:extLst>
              <a:ext uri="{FF2B5EF4-FFF2-40B4-BE49-F238E27FC236}">
                <a16:creationId xmlns:a16="http://schemas.microsoft.com/office/drawing/2014/main" id="{DE3C4FF5-E0BB-415A-A844-2EF04C35E66A}"/>
              </a:ext>
            </a:extLst>
          </p:cNvPr>
          <p:cNvSpPr txBox="1">
            <a:spLocks/>
          </p:cNvSpPr>
          <p:nvPr/>
        </p:nvSpPr>
        <p:spPr>
          <a:xfrm>
            <a:off x="5054241" y="-7657"/>
            <a:ext cx="3371992" cy="2094208"/>
          </a:xfrm>
          <a:prstGeom prst="rect">
            <a:avLst/>
          </a:prstGeom>
        </p:spPr>
        <p:txBody>
          <a:bodyPr lIns="130845" tIns="2373923" rIns="130845"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endParaRPr kumimoji="0" lang="sv-SE" sz="1869"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21" name="TextBox 20">
            <a:extLst>
              <a:ext uri="{FF2B5EF4-FFF2-40B4-BE49-F238E27FC236}">
                <a16:creationId xmlns:a16="http://schemas.microsoft.com/office/drawing/2014/main" id="{CB5E72D3-EFBE-06A8-2185-AB75707FFE30}"/>
              </a:ext>
            </a:extLst>
          </p:cNvPr>
          <p:cNvSpPr txBox="1"/>
          <p:nvPr/>
        </p:nvSpPr>
        <p:spPr>
          <a:xfrm>
            <a:off x="0" y="-7658"/>
            <a:ext cx="6496493" cy="4867275"/>
          </a:xfrm>
          <a:prstGeom prst="rect">
            <a:avLst/>
          </a:prstGeom>
          <a:noFill/>
        </p:spPr>
        <p:txBody>
          <a:bodyPr wrap="square" lIns="251999" tIns="0" rIns="180000" bIns="360000" anchor="ctr" anchorCtr="0">
            <a:noAutofit/>
          </a:bodyPr>
          <a:lstStyle/>
          <a:p>
            <a:pPr marL="0" marR="0" lvl="0" indent="0" algn="l" defTabSz="342900" rtl="0" eaLnBrk="1" fontAlgn="auto" latinLnBrk="0" hangingPunct="1">
              <a:lnSpc>
                <a:spcPct val="110000"/>
              </a:lnSpc>
              <a:spcBef>
                <a:spcPts val="0"/>
              </a:spcBef>
              <a:spcAft>
                <a:spcPts val="0"/>
              </a:spcAft>
              <a:buClrTx/>
              <a:buSzTx/>
              <a:buFontTx/>
              <a:buNone/>
              <a:tabLst/>
              <a:defRPr/>
            </a:pPr>
            <a:r>
              <a:rPr kumimoji="0" lang="sv-SE" sz="4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TILLFÖRLITLIGA UNDERSÖKNINGAR KRÄVER TILLFÖRLITLIGA METODER</a:t>
            </a:r>
          </a:p>
        </p:txBody>
      </p:sp>
      <p:grpSp>
        <p:nvGrpSpPr>
          <p:cNvPr id="2" name="Group 1">
            <a:extLst>
              <a:ext uri="{FF2B5EF4-FFF2-40B4-BE49-F238E27FC236}">
                <a16:creationId xmlns:a16="http://schemas.microsoft.com/office/drawing/2014/main" id="{179D4890-2BA0-6BF6-8C12-48B734ADC820}"/>
              </a:ext>
            </a:extLst>
          </p:cNvPr>
          <p:cNvGrpSpPr/>
          <p:nvPr/>
        </p:nvGrpSpPr>
        <p:grpSpPr>
          <a:xfrm>
            <a:off x="6132347" y="833464"/>
            <a:ext cx="2168637" cy="2339530"/>
            <a:chOff x="6132347" y="833464"/>
            <a:chExt cx="2168637" cy="2339530"/>
          </a:xfrm>
        </p:grpSpPr>
        <p:sp>
          <p:nvSpPr>
            <p:cNvPr id="22" name="Oval 21">
              <a:extLst>
                <a:ext uri="{FF2B5EF4-FFF2-40B4-BE49-F238E27FC236}">
                  <a16:creationId xmlns:a16="http://schemas.microsoft.com/office/drawing/2014/main" id="{759FBCCA-57BA-A540-D1A2-F9BF794E2D89}"/>
                </a:ext>
              </a:extLst>
            </p:cNvPr>
            <p:cNvSpPr/>
            <p:nvPr/>
          </p:nvSpPr>
          <p:spPr>
            <a:xfrm>
              <a:off x="6132347" y="1004357"/>
              <a:ext cx="2168637" cy="2168637"/>
            </a:xfrm>
            <a:prstGeom prst="ellipse">
              <a:avLst/>
            </a:prstGeom>
            <a:solidFill>
              <a:srgbClr val="EC7D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2B76D29C-1DA9-E349-5EA8-E4F653714ECF}"/>
                </a:ext>
              </a:extLst>
            </p:cNvPr>
            <p:cNvSpPr txBox="1"/>
            <p:nvPr/>
          </p:nvSpPr>
          <p:spPr>
            <a:xfrm>
              <a:off x="6523855" y="1701546"/>
              <a:ext cx="1697314" cy="1200200"/>
            </a:xfrm>
            <a:prstGeom prst="rect">
              <a:avLst/>
            </a:prstGeom>
            <a:noFill/>
          </p:spPr>
          <p:txBody>
            <a:bodyPr wrap="square" rtlCol="0">
              <a:spAutoFit/>
            </a:bodyPr>
            <a:lstStyle/>
            <a:p>
              <a:pPr marL="0" marR="0" lvl="0" indent="0" algn="l" defTabSz="342900" rtl="0" eaLnBrk="1" fontAlgn="auto" latinLnBrk="0" hangingPunct="1">
                <a:lnSpc>
                  <a:spcPct val="110000"/>
                </a:lnSpc>
                <a:spcBef>
                  <a:spcPts val="0"/>
                </a:spcBef>
                <a:spcAft>
                  <a:spcPts val="0"/>
                </a:spcAft>
                <a:buClrTx/>
                <a:buSzTx/>
                <a:buFontTx/>
                <a:buNone/>
                <a:tabLst/>
                <a:defRPr/>
              </a:pPr>
              <a:r>
                <a:rPr kumimoji="0" lang="sv-SE" sz="1100" b="0" i="0" u="none" strike="noStrike" kern="1200" cap="none" spc="0" normalizeH="0" baseline="0" noProof="0">
                  <a:ln>
                    <a:noFill/>
                  </a:ln>
                  <a:solidFill>
                    <a:srgbClr val="FFFFFF"/>
                  </a:solidFill>
                  <a:effectLst/>
                  <a:uLnTx/>
                  <a:uFillTx/>
                  <a:latin typeface="Calibri"/>
                  <a:ea typeface="+mn-ea"/>
                  <a:cs typeface="+mn-cs"/>
                </a:rPr>
                <a:t>Vi använder oss endast av vetenskapligt beprövade metoder för våra undersökningar. Något annat skulle vara slöseri med allas vår tid.</a:t>
              </a:r>
            </a:p>
          </p:txBody>
        </p:sp>
        <p:pic>
          <p:nvPicPr>
            <p:cNvPr id="3" name="Graphic 2" descr="Ribbon with solid fill">
              <a:extLst>
                <a:ext uri="{FF2B5EF4-FFF2-40B4-BE49-F238E27FC236}">
                  <a16:creationId xmlns:a16="http://schemas.microsoft.com/office/drawing/2014/main" id="{14105014-4FEB-55AA-E242-6AADEB4616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7680" y="833464"/>
              <a:ext cx="914400" cy="914400"/>
            </a:xfrm>
            <a:prstGeom prst="rect">
              <a:avLst/>
            </a:prstGeom>
          </p:spPr>
        </p:pic>
      </p:grpSp>
    </p:spTree>
    <p:extLst>
      <p:ext uri="{BB962C8B-B14F-4D97-AF65-F5344CB8AC3E}">
        <p14:creationId xmlns:p14="http://schemas.microsoft.com/office/powerpoint/2010/main" val="3857121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street sign with a pink and blue sky&#10;&#10;Description automatically generated">
            <a:extLst>
              <a:ext uri="{FF2B5EF4-FFF2-40B4-BE49-F238E27FC236}">
                <a16:creationId xmlns:a16="http://schemas.microsoft.com/office/drawing/2014/main" id="{B8759363-8132-79AD-EEF8-48B7DD0A74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3998" cy="4865688"/>
          </a:xfrm>
          <a:prstGeom prst="rect">
            <a:avLst/>
          </a:prstGeom>
        </p:spPr>
      </p:pic>
      <p:sp>
        <p:nvSpPr>
          <p:cNvPr id="29" name="Rubrik 1">
            <a:extLst>
              <a:ext uri="{FF2B5EF4-FFF2-40B4-BE49-F238E27FC236}">
                <a16:creationId xmlns:a16="http://schemas.microsoft.com/office/drawing/2014/main" id="{DE3C4FF5-E0BB-415A-A844-2EF04C35E66A}"/>
              </a:ext>
            </a:extLst>
          </p:cNvPr>
          <p:cNvSpPr txBox="1">
            <a:spLocks/>
          </p:cNvSpPr>
          <p:nvPr/>
        </p:nvSpPr>
        <p:spPr>
          <a:xfrm>
            <a:off x="5054241" y="-7657"/>
            <a:ext cx="3371992" cy="2094208"/>
          </a:xfrm>
          <a:prstGeom prst="rect">
            <a:avLst/>
          </a:prstGeom>
        </p:spPr>
        <p:txBody>
          <a:bodyPr lIns="130845" tIns="2373923" rIns="130845"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endParaRPr kumimoji="0" lang="sv-SE" sz="1869"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46" name="Rectangle 7">
            <a:extLst>
              <a:ext uri="{FF2B5EF4-FFF2-40B4-BE49-F238E27FC236}">
                <a16:creationId xmlns:a16="http://schemas.microsoft.com/office/drawing/2014/main" id="{2BB60BD1-5637-406E-A2E9-6636957D0301}"/>
              </a:ext>
            </a:extLst>
          </p:cNvPr>
          <p:cNvSpPr/>
          <p:nvPr/>
        </p:nvSpPr>
        <p:spPr>
          <a:xfrm>
            <a:off x="4692288" y="-7657"/>
            <a:ext cx="4451711" cy="4873346"/>
          </a:xfrm>
          <a:prstGeom prst="rect">
            <a:avLst/>
          </a:prstGeom>
          <a:solidFill>
            <a:srgbClr val="3C8C86">
              <a:alpha val="36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0">
              <a:ln>
                <a:noFill/>
              </a:ln>
              <a:solidFill>
                <a:srgbClr val="FFFFFF"/>
              </a:solidFill>
              <a:effectLst/>
              <a:uLnTx/>
              <a:uFillTx/>
              <a:latin typeface="Calibri"/>
              <a:ea typeface="+mn-ea"/>
              <a:cs typeface="+mn-cs"/>
            </a:endParaRPr>
          </a:p>
        </p:txBody>
      </p:sp>
      <p:grpSp>
        <p:nvGrpSpPr>
          <p:cNvPr id="7" name="Group 1">
            <a:extLst>
              <a:ext uri="{FF2B5EF4-FFF2-40B4-BE49-F238E27FC236}">
                <a16:creationId xmlns:a16="http://schemas.microsoft.com/office/drawing/2014/main" id="{0963E315-B509-17D1-B22A-863BBDB9A213}"/>
              </a:ext>
            </a:extLst>
          </p:cNvPr>
          <p:cNvGrpSpPr/>
          <p:nvPr/>
        </p:nvGrpSpPr>
        <p:grpSpPr>
          <a:xfrm>
            <a:off x="5360440" y="2052044"/>
            <a:ext cx="2522373" cy="394378"/>
            <a:chOff x="822600" y="2161080"/>
            <a:chExt cx="8982000" cy="1404360"/>
          </a:xfrm>
          <a:solidFill>
            <a:srgbClr val="1F3A3A"/>
          </a:solidFill>
        </p:grpSpPr>
        <p:sp>
          <p:nvSpPr>
            <p:cNvPr id="8" name="Freeform: Shape 1">
              <a:extLst>
                <a:ext uri="{FF2B5EF4-FFF2-40B4-BE49-F238E27FC236}">
                  <a16:creationId xmlns:a16="http://schemas.microsoft.com/office/drawing/2014/main" id="{C191973D-A68A-17F7-B218-84C0F452AFD9}"/>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9" name="Freeform: Shape 2">
              <a:extLst>
                <a:ext uri="{FF2B5EF4-FFF2-40B4-BE49-F238E27FC236}">
                  <a16:creationId xmlns:a16="http://schemas.microsoft.com/office/drawing/2014/main" id="{02E225DC-53C3-8990-96DA-436897F31719}"/>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10" name="Freeform: Shape 3">
              <a:extLst>
                <a:ext uri="{FF2B5EF4-FFF2-40B4-BE49-F238E27FC236}">
                  <a16:creationId xmlns:a16="http://schemas.microsoft.com/office/drawing/2014/main" id="{C4479C65-BA5D-C137-4451-98FF3A40CDB5}"/>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11" name="Freeform: Shape 4">
              <a:extLst>
                <a:ext uri="{FF2B5EF4-FFF2-40B4-BE49-F238E27FC236}">
                  <a16:creationId xmlns:a16="http://schemas.microsoft.com/office/drawing/2014/main" id="{D21D4729-5E62-3C80-08D1-78306F558D58}"/>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13" name="Freeform: Shape 5">
              <a:extLst>
                <a:ext uri="{FF2B5EF4-FFF2-40B4-BE49-F238E27FC236}">
                  <a16:creationId xmlns:a16="http://schemas.microsoft.com/office/drawing/2014/main" id="{33C14FB4-E832-6203-B9BA-E21B4A767E3D}"/>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14" name="Freeform: Shape 6">
              <a:extLst>
                <a:ext uri="{FF2B5EF4-FFF2-40B4-BE49-F238E27FC236}">
                  <a16:creationId xmlns:a16="http://schemas.microsoft.com/office/drawing/2014/main" id="{12468AE1-D157-FE7D-4BD4-A5DBA8B8BC01}"/>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15" name="Freeform: Shape 7">
              <a:extLst>
                <a:ext uri="{FF2B5EF4-FFF2-40B4-BE49-F238E27FC236}">
                  <a16:creationId xmlns:a16="http://schemas.microsoft.com/office/drawing/2014/main" id="{766F60D5-D8DA-A313-52E9-4BAE5DAA8436}"/>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16" name="Freeform: Shape 8">
              <a:extLst>
                <a:ext uri="{FF2B5EF4-FFF2-40B4-BE49-F238E27FC236}">
                  <a16:creationId xmlns:a16="http://schemas.microsoft.com/office/drawing/2014/main" id="{B1CEE4AF-54C3-5683-E65B-BE0F105B15D3}"/>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17" name="Freeform: Shape 9">
              <a:extLst>
                <a:ext uri="{FF2B5EF4-FFF2-40B4-BE49-F238E27FC236}">
                  <a16:creationId xmlns:a16="http://schemas.microsoft.com/office/drawing/2014/main" id="{024130BE-ED51-A5AB-73F8-3CC1C34FC485}"/>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18" name="Freeform: Shape 10">
              <a:extLst>
                <a:ext uri="{FF2B5EF4-FFF2-40B4-BE49-F238E27FC236}">
                  <a16:creationId xmlns:a16="http://schemas.microsoft.com/office/drawing/2014/main" id="{B257E95A-1720-55E6-79E8-FE5DC1D38742}"/>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19" name="Freeform: Shape 11">
              <a:extLst>
                <a:ext uri="{FF2B5EF4-FFF2-40B4-BE49-F238E27FC236}">
                  <a16:creationId xmlns:a16="http://schemas.microsoft.com/office/drawing/2014/main" id="{7BD7C0E3-2FFD-C4EA-17C4-492FAB4380A2}"/>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20" name="Freeform: Shape 12">
              <a:extLst>
                <a:ext uri="{FF2B5EF4-FFF2-40B4-BE49-F238E27FC236}">
                  <a16:creationId xmlns:a16="http://schemas.microsoft.com/office/drawing/2014/main" id="{4595F9B5-5F33-26D2-A2CE-8875607746B5}"/>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21" name="Freeform: Shape 13">
              <a:extLst>
                <a:ext uri="{FF2B5EF4-FFF2-40B4-BE49-F238E27FC236}">
                  <a16:creationId xmlns:a16="http://schemas.microsoft.com/office/drawing/2014/main" id="{858CF9D9-FD43-13CB-5D8E-7B3B44CF0A0F}"/>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sp>
          <p:nvSpPr>
            <p:cNvPr id="22" name="Freeform: Shape 14">
              <a:extLst>
                <a:ext uri="{FF2B5EF4-FFF2-40B4-BE49-F238E27FC236}">
                  <a16:creationId xmlns:a16="http://schemas.microsoft.com/office/drawing/2014/main" id="{6AA5390C-0756-ABCC-CDC1-CB6F7FC724E3}"/>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algn="l" defTabSz="342900" rtl="0" eaLnBrk="1" fontAlgn="auto" latinLnBrk="0" hangingPunct="0">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0000"/>
                </a:solidFill>
                <a:effectLst/>
                <a:uLnTx/>
                <a:uFillTx/>
                <a:latin typeface="Arial" pitchFamily="18"/>
                <a:ea typeface="SimSun" pitchFamily="2"/>
                <a:cs typeface="Lucida Sans" pitchFamily="2"/>
              </a:endParaRPr>
            </a:p>
          </p:txBody>
        </p:sp>
      </p:grpSp>
      <p:pic>
        <p:nvPicPr>
          <p:cNvPr id="2" name="Picture 1" descr="A street sign with a pink and blue sky&#10;&#10;Description automatically generated">
            <a:extLst>
              <a:ext uri="{FF2B5EF4-FFF2-40B4-BE49-F238E27FC236}">
                <a16:creationId xmlns:a16="http://schemas.microsoft.com/office/drawing/2014/main" id="{2053BE25-EA2E-1CEC-1AD6-B2C6ECDDB44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 y="7659"/>
            <a:ext cx="4692287" cy="4865688"/>
          </a:xfrm>
          <a:prstGeom prst="rect">
            <a:avLst/>
          </a:prstGeom>
        </p:spPr>
      </p:pic>
      <p:sp>
        <p:nvSpPr>
          <p:cNvPr id="3" name="Rectangle 7">
            <a:extLst>
              <a:ext uri="{FF2B5EF4-FFF2-40B4-BE49-F238E27FC236}">
                <a16:creationId xmlns:a16="http://schemas.microsoft.com/office/drawing/2014/main" id="{2C845900-D33D-4839-93BB-06D98F3D3DAC}"/>
              </a:ext>
            </a:extLst>
          </p:cNvPr>
          <p:cNvSpPr/>
          <p:nvPr/>
        </p:nvSpPr>
        <p:spPr>
          <a:xfrm>
            <a:off x="-1633" y="-7657"/>
            <a:ext cx="4693919" cy="4881002"/>
          </a:xfrm>
          <a:prstGeom prst="rect">
            <a:avLst/>
          </a:prstGeom>
          <a:solidFill>
            <a:srgbClr val="3C8C86">
              <a:alpha val="36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0">
              <a:ln>
                <a:noFill/>
              </a:ln>
              <a:solidFill>
                <a:srgbClr val="FFFFFF"/>
              </a:solidFill>
              <a:effectLst/>
              <a:uLnTx/>
              <a:uFillTx/>
              <a:latin typeface="Calibri"/>
              <a:ea typeface="+mn-ea"/>
              <a:cs typeface="+mn-cs"/>
            </a:endParaRPr>
          </a:p>
        </p:txBody>
      </p:sp>
      <p:sp>
        <p:nvSpPr>
          <p:cNvPr id="4" name="shpTitle">
            <a:extLst>
              <a:ext uri="{FF2B5EF4-FFF2-40B4-BE49-F238E27FC236}">
                <a16:creationId xmlns:a16="http://schemas.microsoft.com/office/drawing/2014/main" id="{4D453F9C-1C0E-7728-212E-06667E902EC5}"/>
              </a:ext>
            </a:extLst>
          </p:cNvPr>
          <p:cNvSpPr txBox="1">
            <a:spLocks/>
          </p:cNvSpPr>
          <p:nvPr/>
        </p:nvSpPr>
        <p:spPr>
          <a:xfrm>
            <a:off x="0" y="0"/>
            <a:ext cx="4583468" cy="4873345"/>
          </a:xfrm>
          <a:prstGeom prst="rect">
            <a:avLst/>
          </a:prstGeom>
          <a:noFill/>
        </p:spPr>
        <p:txBody>
          <a:bodyPr wrap="square" lIns="251999" tIns="0" rIns="0"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sv-SE" sz="4000" b="1" i="0" u="none" strike="noStrike" kern="1200" cap="none" spc="0" normalizeH="0" baseline="0" noProof="0">
                <a:ln>
                  <a:noFill/>
                </a:ln>
                <a:solidFill>
                  <a:srgbClr val="FFFFFF"/>
                </a:solidFill>
                <a:effectLst/>
                <a:highlight>
                  <a:srgbClr val="434A4E"/>
                </a:highlight>
                <a:uLnTx/>
                <a:uFillTx/>
                <a:latin typeface="Calibri" charset="0"/>
                <a:ea typeface="Calibri" charset="0"/>
                <a:cs typeface="Calibri" charset="0"/>
              </a:rPr>
              <a:t>TACK FÖR OSS!</a:t>
            </a:r>
            <a:endParaRPr kumimoji="0" lang="sv-SE" sz="4000" b="1" i="0" u="none" strike="noStrike" kern="1200" cap="none" spc="0" normalizeH="0" baseline="0" noProof="0">
              <a:ln>
                <a:noFill/>
              </a:ln>
              <a:solidFill>
                <a:srgbClr val="FFFFFF"/>
              </a:solidFill>
              <a:effectLst/>
              <a:highlight>
                <a:srgbClr val="434A4E"/>
              </a:highlight>
              <a:uLnTx/>
              <a:uFillTx/>
              <a:latin typeface="Corbel"/>
              <a:ea typeface="+mj-ea"/>
            </a:endParaRPr>
          </a:p>
        </p:txBody>
      </p:sp>
    </p:spTree>
    <p:extLst>
      <p:ext uri="{BB962C8B-B14F-4D97-AF65-F5344CB8AC3E}">
        <p14:creationId xmlns:p14="http://schemas.microsoft.com/office/powerpoint/2010/main" val="38212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346 0.01111 L -1.94444E-6 0.0037 " pathEditMode="relative" rAng="0" ptsTypes="AA">
                                      <p:cBhvr>
                                        <p:cTn id="6" dur="2000" fill="hold"/>
                                        <p:tgtEl>
                                          <p:spTgt spid="7"/>
                                        </p:tgtEl>
                                        <p:attrNameLst>
                                          <p:attrName>ppt_x</p:attrName>
                                          <p:attrName>ppt_y</p:attrName>
                                        </p:attrNameLst>
                                      </p:cBhvr>
                                      <p:rCtr x="17292"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626692-FCED-AEA8-5A7B-D7DE9A78578F}"/>
              </a:ext>
            </a:extLst>
          </p:cNvPr>
          <p:cNvSpPr/>
          <p:nvPr/>
        </p:nvSpPr>
        <p:spPr>
          <a:xfrm>
            <a:off x="0" y="1"/>
            <a:ext cx="9144000" cy="4865688"/>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5" name="Picture 4" descr="A person standing on a bus looking at her phone&#10;&#10;Description automatically generated">
            <a:extLst>
              <a:ext uri="{FF2B5EF4-FFF2-40B4-BE49-F238E27FC236}">
                <a16:creationId xmlns:a16="http://schemas.microsoft.com/office/drawing/2014/main" id="{132F65E5-F728-B054-E1E1-9CCA613383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29000" y="-5"/>
            <a:ext cx="5715000" cy="4870858"/>
          </a:xfrm>
          <a:prstGeom prst="rect">
            <a:avLst/>
          </a:prstGeom>
        </p:spPr>
      </p:pic>
      <p:sp>
        <p:nvSpPr>
          <p:cNvPr id="6" name="Rectangle 7">
            <a:extLst>
              <a:ext uri="{FF2B5EF4-FFF2-40B4-BE49-F238E27FC236}">
                <a16:creationId xmlns:a16="http://schemas.microsoft.com/office/drawing/2014/main" id="{C0D3C818-A267-52AF-8ABC-5559FAAEDF83}"/>
              </a:ext>
            </a:extLst>
          </p:cNvPr>
          <p:cNvSpPr/>
          <p:nvPr/>
        </p:nvSpPr>
        <p:spPr>
          <a:xfrm>
            <a:off x="3428999" y="-44604"/>
            <a:ext cx="5714999" cy="4919917"/>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D74EEE92-1FDE-109F-151E-E632A21B244D}"/>
              </a:ext>
            </a:extLst>
          </p:cNvPr>
          <p:cNvSpPr txBox="1">
            <a:spLocks/>
          </p:cNvSpPr>
          <p:nvPr/>
        </p:nvSpPr>
        <p:spPr>
          <a:xfrm>
            <a:off x="-1" y="0"/>
            <a:ext cx="5076498" cy="4865688"/>
          </a:xfrm>
          <a:prstGeom prst="rect">
            <a:avLst/>
          </a:prstGeom>
          <a:noFill/>
        </p:spPr>
        <p:txBody>
          <a:bodyPr wrap="square" lIns="251999" tIns="0" rIns="251999" bIns="36000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kumimoji="0" lang="sv-SE" sz="4000" b="1" i="0" u="none" strike="noStrike" kern="1200" cap="none" spc="0" normalizeH="0" baseline="0" noProof="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rPr>
              <a:t>OM NOVUS UNDERSÖKNINGAR</a:t>
            </a:r>
          </a:p>
        </p:txBody>
      </p:sp>
    </p:spTree>
    <p:extLst>
      <p:ext uri="{BB962C8B-B14F-4D97-AF65-F5344CB8AC3E}">
        <p14:creationId xmlns:p14="http://schemas.microsoft.com/office/powerpoint/2010/main" val="2258334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01F7C9-BD3F-6799-4BBB-A87B978449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1"/>
            <a:ext cx="9144000" cy="4879140"/>
          </a:xfrm>
          <a:prstGeom prst="rect">
            <a:avLst/>
          </a:prstGeom>
        </p:spPr>
      </p:pic>
      <p:sp>
        <p:nvSpPr>
          <p:cNvPr id="19" name="Rectangle 18">
            <a:extLst>
              <a:ext uri="{FF2B5EF4-FFF2-40B4-BE49-F238E27FC236}">
                <a16:creationId xmlns:a16="http://schemas.microsoft.com/office/drawing/2014/main" id="{565E5B98-6BD3-424D-9AF5-7D85686EE9BC}"/>
              </a:ext>
            </a:extLst>
          </p:cNvPr>
          <p:cNvSpPr/>
          <p:nvPr/>
        </p:nvSpPr>
        <p:spPr>
          <a:xfrm>
            <a:off x="-2" y="-1"/>
            <a:ext cx="9144000" cy="4879139"/>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Rubrik 1">
            <a:extLst>
              <a:ext uri="{FF2B5EF4-FFF2-40B4-BE49-F238E27FC236}">
                <a16:creationId xmlns:a16="http://schemas.microsoft.com/office/drawing/2014/main" id="{A1624037-9D3B-5A49-9AFF-9D1854DCDB4D}"/>
              </a:ext>
            </a:extLst>
          </p:cNvPr>
          <p:cNvSpPr txBox="1">
            <a:spLocks/>
          </p:cNvSpPr>
          <p:nvPr/>
        </p:nvSpPr>
        <p:spPr>
          <a:xfrm>
            <a:off x="-1" y="-14746"/>
            <a:ext cx="6599904" cy="809736"/>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endParaRPr kumimoji="0" lang="sv-SE" sz="2700"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20" name="Platshållare för text 1">
            <a:extLst>
              <a:ext uri="{FF2B5EF4-FFF2-40B4-BE49-F238E27FC236}">
                <a16:creationId xmlns:a16="http://schemas.microsoft.com/office/drawing/2014/main" id="{196592AD-776E-5547-BEF3-DAE31BC3C0CF}"/>
              </a:ext>
            </a:extLst>
          </p:cNvPr>
          <p:cNvSpPr txBox="1">
            <a:spLocks/>
          </p:cNvSpPr>
          <p:nvPr/>
        </p:nvSpPr>
        <p:spPr>
          <a:xfrm>
            <a:off x="250826" y="1080655"/>
            <a:ext cx="6579466" cy="3172690"/>
          </a:xfrm>
          <a:prstGeom prst="rect">
            <a:avLst/>
          </a:prstGeom>
          <a:solidFill>
            <a:schemeClr val="bg1"/>
          </a:solidFill>
        </p:spPr>
        <p:txBody>
          <a:bodyPr lIns="144000" tIns="108000" rIns="144000" numCol="4" spcCol="14400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600"/>
              </a:spcBef>
              <a:spcAft>
                <a:spcPts val="0"/>
              </a:spcAft>
              <a:buClr>
                <a:srgbClr val="FF9900"/>
              </a:buClr>
              <a:buSzTx/>
              <a:buFontTx/>
              <a:buNone/>
              <a:tabLst/>
              <a:defRPr/>
            </a:pPr>
            <a:endParaRPr kumimoji="0" lang="en-US" sz="1050" b="0" i="0" u="none" strike="noStrike" kern="1200" cap="none" spc="0" normalizeH="0" baseline="0" noProof="1">
              <a:ln>
                <a:noFill/>
              </a:ln>
              <a:solidFill>
                <a:srgbClr val="000000"/>
              </a:solidFill>
              <a:effectLst/>
              <a:uLnTx/>
              <a:uFillTx/>
              <a:latin typeface="Calibri"/>
              <a:ea typeface="+mn-ea"/>
            </a:endParaRPr>
          </a:p>
        </p:txBody>
      </p:sp>
      <p:sp>
        <p:nvSpPr>
          <p:cNvPr id="2" name="shpTitle">
            <a:extLst>
              <a:ext uri="{FF2B5EF4-FFF2-40B4-BE49-F238E27FC236}">
                <a16:creationId xmlns:a16="http://schemas.microsoft.com/office/drawing/2014/main" id="{57FD70CF-F951-9369-39B1-AB8C8A8FB375}"/>
              </a:ext>
            </a:extLst>
          </p:cNvPr>
          <p:cNvSpPr txBox="1">
            <a:spLocks/>
          </p:cNvSpPr>
          <p:nvPr/>
        </p:nvSpPr>
        <p:spPr>
          <a:xfrm>
            <a:off x="0" y="1"/>
            <a:ext cx="5405120" cy="888524"/>
          </a:xfrm>
          <a:prstGeom prst="rect">
            <a:avLst/>
          </a:prstGeom>
          <a:noFill/>
        </p:spPr>
        <p:txBody>
          <a:bodyPr wrap="square" lIns="251999" tIns="432000" rIns="251999"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Calibri" charset="0"/>
                <a:cs typeface="Calibri" charset="0"/>
              </a:rPr>
              <a:t>BEGREPPSFÖRKLARING</a:t>
            </a:r>
            <a:endParaRPr kumimoji="0" lang="sv-SE" sz="2800" b="1" i="0" u="none" strike="noStrike" kern="1200" cap="none" spc="0" normalizeH="0" baseline="0" noProof="0">
              <a:ln>
                <a:noFill/>
              </a:ln>
              <a:solidFill>
                <a:srgbClr val="FFFFFF"/>
              </a:solidFill>
              <a:effectLst/>
              <a:highlight>
                <a:srgbClr val="414A4F"/>
              </a:highlight>
              <a:uLnTx/>
              <a:uFillTx/>
              <a:latin typeface="Calibri Regular" charset="0"/>
              <a:ea typeface="+mj-ea"/>
            </a:endParaRPr>
          </a:p>
        </p:txBody>
      </p:sp>
      <p:sp>
        <p:nvSpPr>
          <p:cNvPr id="4" name="textruta 3">
            <a:extLst>
              <a:ext uri="{FF2B5EF4-FFF2-40B4-BE49-F238E27FC236}">
                <a16:creationId xmlns:a16="http://schemas.microsoft.com/office/drawing/2014/main" id="{DF14FBEE-F929-A8EE-9AD3-CB86A96246F9}"/>
              </a:ext>
            </a:extLst>
          </p:cNvPr>
          <p:cNvSpPr txBox="1"/>
          <p:nvPr/>
        </p:nvSpPr>
        <p:spPr>
          <a:xfrm>
            <a:off x="250824" y="1080655"/>
            <a:ext cx="4460324" cy="790776"/>
          </a:xfrm>
          <a:prstGeom prst="rect">
            <a:avLst/>
          </a:prstGeom>
          <a:noFill/>
        </p:spPr>
        <p:txBody>
          <a:bodyPr wrap="square" lIns="144000" tIns="144000" spcCol="144000">
            <a:spAutoFit/>
          </a:bodyPr>
          <a:lstStyle/>
          <a:p>
            <a:pPr marL="0" marR="0" lvl="0" indent="0" algn="l" defTabSz="342900" rtl="0" eaLnBrk="1" fontAlgn="auto" latinLnBrk="0" hangingPunct="1">
              <a:lnSpc>
                <a:spcPct val="110000"/>
              </a:lnSpc>
              <a:spcBef>
                <a:spcPct val="20000"/>
              </a:spcBef>
              <a:spcAft>
                <a:spcPts val="0"/>
              </a:spcAft>
              <a:buClrTx/>
              <a:buSzTx/>
              <a:buFont typeface="Arial"/>
              <a:buNone/>
              <a:tabLst/>
              <a:defRPr/>
            </a:pPr>
            <a:r>
              <a:rPr kumimoji="0" lang="sv-SE" sz="1200" b="1" i="0" u="none" strike="noStrike" kern="1200" cap="none" spc="0" normalizeH="0" baseline="0" noProof="1">
                <a:ln>
                  <a:noFill/>
                </a:ln>
                <a:solidFill>
                  <a:srgbClr val="303030"/>
                </a:solidFill>
                <a:effectLst/>
                <a:uLnTx/>
                <a:uFillTx/>
                <a:latin typeface="Calibri"/>
                <a:ea typeface="+mn-ea"/>
                <a:cs typeface="+mn-cs"/>
              </a:rPr>
              <a:t>I Novus rapporter redovisar vi ofta skillnader mellan olika värden, något vi kallar för statistiskt säkerställda skillnader, statistiska signifikanser eller att något ”inte är inom felmarginalen”.</a:t>
            </a:r>
          </a:p>
        </p:txBody>
      </p:sp>
      <p:sp>
        <p:nvSpPr>
          <p:cNvPr id="8" name="textruta 7">
            <a:extLst>
              <a:ext uri="{FF2B5EF4-FFF2-40B4-BE49-F238E27FC236}">
                <a16:creationId xmlns:a16="http://schemas.microsoft.com/office/drawing/2014/main" id="{1A952696-3BE2-2C9B-CCEC-3C680C149CA0}"/>
              </a:ext>
            </a:extLst>
          </p:cNvPr>
          <p:cNvSpPr txBox="1"/>
          <p:nvPr/>
        </p:nvSpPr>
        <p:spPr>
          <a:xfrm>
            <a:off x="250824" y="2021299"/>
            <a:ext cx="6579467" cy="1968818"/>
          </a:xfrm>
          <a:prstGeom prst="rect">
            <a:avLst/>
          </a:prstGeom>
          <a:noFill/>
        </p:spPr>
        <p:txBody>
          <a:bodyPr wrap="square" lIns="144000" rIns="144000" numCol="3" spcCol="288000">
            <a:noAutofit/>
          </a:bodyPr>
          <a:lstStyle/>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r>
              <a:rPr kumimoji="0" lang="sv-SE" sz="1100" b="1" i="0" u="none" strike="noStrike" kern="1200" cap="none" spc="0" normalizeH="0" baseline="0" noProof="0">
                <a:ln>
                  <a:noFill/>
                </a:ln>
                <a:solidFill>
                  <a:srgbClr val="303030"/>
                </a:solidFill>
                <a:effectLst/>
                <a:uLnTx/>
                <a:uFillTx/>
                <a:latin typeface="Calibri"/>
                <a:ea typeface="+mn-ea"/>
                <a:cs typeface="+mn-cs"/>
              </a:rPr>
              <a:t>Konfidensgrad</a:t>
            </a:r>
          </a:p>
          <a:p>
            <a:pPr marL="0" marR="0" lvl="0" indent="0" algn="l" defTabSz="342900" rtl="0" eaLnBrk="1" fontAlgn="auto" latinLnBrk="0" hangingPunct="1">
              <a:lnSpc>
                <a:spcPct val="11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mn-cs"/>
              </a:rPr>
              <a:t>Novus standard är 95% konfidensgrad, vilket innebär att det sanna värdet för populationen med 95% sannolikhet ligger inom det intervall som ges av stickprovets värde +/- felmarginalen. Att använda 95% konfidensgrad motsvarar en signifikansnivå på 5%.</a:t>
            </a:r>
          </a:p>
          <a:p>
            <a:pPr marL="0" marR="0" lvl="0" indent="0" algn="l" defTabSz="342900" rtl="0" eaLnBrk="1" fontAlgn="auto" latinLnBrk="0" hangingPunct="1">
              <a:lnSpc>
                <a:spcPct val="110000"/>
              </a:lnSpc>
              <a:spcBef>
                <a:spcPts val="0"/>
              </a:spcBef>
              <a:spcAft>
                <a:spcPts val="0"/>
              </a:spcAft>
              <a:buClr>
                <a:srgbClr val="FF9900"/>
              </a:buClr>
              <a:buSzTx/>
              <a:buFontTx/>
              <a:buNone/>
              <a:tabLst/>
              <a:defRPr/>
            </a:pPr>
            <a:endParaRPr kumimoji="0" lang="sv-SE" sz="1200" b="1" i="0" u="none" strike="noStrike" kern="1200" cap="none" spc="0" normalizeH="0" baseline="0" noProof="0">
              <a:ln>
                <a:noFill/>
              </a:ln>
              <a:solidFill>
                <a:srgbClr val="303030"/>
              </a:solidFill>
              <a:effectLst/>
              <a:uLnTx/>
              <a:uFillTx/>
              <a:latin typeface="Calibri"/>
              <a:ea typeface="+mn-ea"/>
              <a:cs typeface="+mn-cs"/>
            </a:endParaRPr>
          </a:p>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endParaRPr kumimoji="0" lang="sv-SE" sz="1100" b="1" i="0" u="none" strike="noStrike" kern="1200" cap="none" spc="0" normalizeH="0" baseline="0" noProof="0">
              <a:ln>
                <a:noFill/>
              </a:ln>
              <a:solidFill>
                <a:srgbClr val="303030"/>
              </a:solidFill>
              <a:effectLst/>
              <a:uLnTx/>
              <a:uFillTx/>
              <a:latin typeface="Calibri"/>
              <a:ea typeface="+mn-ea"/>
              <a:cs typeface="+mn-cs"/>
            </a:endParaRPr>
          </a:p>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r>
              <a:rPr kumimoji="0" lang="sv-SE" sz="1100" b="1" i="0" u="none" strike="noStrike" kern="1200" cap="none" spc="0" normalizeH="0" baseline="0" noProof="0">
                <a:ln>
                  <a:noFill/>
                </a:ln>
                <a:solidFill>
                  <a:srgbClr val="303030"/>
                </a:solidFill>
                <a:effectLst/>
                <a:uLnTx/>
                <a:uFillTx/>
                <a:latin typeface="Calibri"/>
                <a:ea typeface="+mn-ea"/>
                <a:cs typeface="+mn-cs"/>
              </a:rPr>
              <a:t>Vad är en felmarginal? </a:t>
            </a:r>
          </a:p>
          <a:p>
            <a:pPr marL="0" marR="0" lvl="0" indent="0" algn="l" defTabSz="342900" rtl="0" eaLnBrk="1" fontAlgn="auto" latinLnBrk="0" hangingPunct="1">
              <a:lnSpc>
                <a:spcPct val="11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mn-cs"/>
              </a:rPr>
              <a:t>Felmarginalen är ett mått på osäkerheten i en skattning av en parameter. Exempelvis blir felmarginalen vid ett stickprov på 1000 individer, på 5% signifikansnivå, för följande utfall: </a:t>
            </a:r>
          </a:p>
          <a:p>
            <a:pPr marL="0" marR="0" lvl="1" indent="0" algn="l" defTabSz="342900" rtl="0" eaLnBrk="1" fontAlgn="auto" latinLnBrk="0" hangingPunct="1">
              <a:lnSpc>
                <a:spcPct val="110000"/>
              </a:lnSpc>
              <a:spcBef>
                <a:spcPts val="0"/>
              </a:spcBef>
              <a:spcAft>
                <a:spcPts val="0"/>
              </a:spcAft>
              <a:buClrTx/>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mn-cs"/>
              </a:rPr>
              <a:t>20/80: </a:t>
            </a:r>
            <a:r>
              <a:rPr kumimoji="0" lang="sv-SE" sz="1050" b="1" i="0" u="none" strike="noStrike" kern="1200" cap="none" spc="0" normalizeH="0" baseline="0" noProof="0">
                <a:ln>
                  <a:noFill/>
                </a:ln>
                <a:solidFill>
                  <a:srgbClr val="303030"/>
                </a:solidFill>
                <a:effectLst/>
                <a:uLnTx/>
                <a:uFillTx/>
                <a:latin typeface="Calibri"/>
                <a:ea typeface="+mn-ea"/>
                <a:cs typeface="+mn-cs"/>
              </a:rPr>
              <a:t>+/- 2,5%</a:t>
            </a:r>
          </a:p>
          <a:p>
            <a:pPr marL="0" marR="0" lvl="1" indent="0" algn="l" defTabSz="342900" rtl="0" eaLnBrk="1" fontAlgn="auto" latinLnBrk="0" hangingPunct="1">
              <a:lnSpc>
                <a:spcPct val="110000"/>
              </a:lnSpc>
              <a:spcBef>
                <a:spcPts val="0"/>
              </a:spcBef>
              <a:spcAft>
                <a:spcPts val="0"/>
              </a:spcAft>
              <a:buClrTx/>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mn-cs"/>
              </a:rPr>
              <a:t>50/50: </a:t>
            </a:r>
            <a:r>
              <a:rPr kumimoji="0" lang="sv-SE" sz="1050" b="1" i="0" u="none" strike="noStrike" kern="1200" cap="none" spc="0" normalizeH="0" baseline="0" noProof="0">
                <a:ln>
                  <a:noFill/>
                </a:ln>
                <a:solidFill>
                  <a:srgbClr val="303030"/>
                </a:solidFill>
                <a:effectLst/>
                <a:uLnTx/>
                <a:uFillTx/>
                <a:latin typeface="Calibri"/>
                <a:ea typeface="+mn-ea"/>
                <a:cs typeface="+mn-cs"/>
              </a:rPr>
              <a:t>+/- 3,1%</a:t>
            </a:r>
          </a:p>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endParaRPr kumimoji="0" lang="sv-SE" sz="1200" b="1" i="0" u="none" strike="noStrike" kern="1200" cap="none" spc="0" normalizeH="0" baseline="0" noProof="0">
              <a:ln>
                <a:noFill/>
              </a:ln>
              <a:solidFill>
                <a:srgbClr val="303030"/>
              </a:solidFill>
              <a:effectLst/>
              <a:uLnTx/>
              <a:uFillTx/>
              <a:latin typeface="Calibri" charset="0"/>
              <a:ea typeface="Calibri" charset="0"/>
              <a:cs typeface="Calibri" charset="0"/>
            </a:endParaRPr>
          </a:p>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endParaRPr kumimoji="0" lang="sv-SE" sz="1100" b="1" i="0" u="none" strike="noStrike" kern="1200" cap="none" spc="0" normalizeH="0" baseline="0" noProof="0">
              <a:ln>
                <a:noFill/>
              </a:ln>
              <a:solidFill>
                <a:srgbClr val="303030"/>
              </a:solidFill>
              <a:effectLst/>
              <a:uLnTx/>
              <a:uFillTx/>
              <a:latin typeface="Calibri" charset="0"/>
              <a:ea typeface="Calibri" charset="0"/>
              <a:cs typeface="Calibri" charset="0"/>
            </a:endParaRPr>
          </a:p>
          <a:p>
            <a:pPr marL="0" marR="0" lvl="0" indent="0" algn="l" defTabSz="342900" rtl="0" eaLnBrk="1" fontAlgn="auto" latinLnBrk="0" hangingPunct="1">
              <a:lnSpc>
                <a:spcPct val="110000"/>
              </a:lnSpc>
              <a:spcBef>
                <a:spcPts val="600"/>
              </a:spcBef>
              <a:spcAft>
                <a:spcPts val="0"/>
              </a:spcAft>
              <a:buClr>
                <a:srgbClr val="FF9900"/>
              </a:buClr>
              <a:buSzTx/>
              <a:buFontTx/>
              <a:buNone/>
              <a:tabLst/>
              <a:defRPr/>
            </a:pPr>
            <a:r>
              <a:rPr kumimoji="0" lang="sv-SE" sz="1100" b="1" i="0" u="none" strike="noStrike" kern="1200" cap="none" spc="0" normalizeH="0" baseline="0" noProof="0">
                <a:ln>
                  <a:noFill/>
                </a:ln>
                <a:solidFill>
                  <a:srgbClr val="303030"/>
                </a:solidFill>
                <a:effectLst/>
                <a:uLnTx/>
                <a:uFillTx/>
                <a:latin typeface="Calibri" charset="0"/>
                <a:ea typeface="Calibri" charset="0"/>
                <a:cs typeface="Calibri" charset="0"/>
              </a:rPr>
              <a:t>Är det statistiskt säkerställt?</a:t>
            </a:r>
            <a:endParaRPr kumimoji="0" lang="sv-SE" sz="1100" b="0" i="0" u="none" strike="noStrike" kern="1200" cap="none" spc="0" normalizeH="0" baseline="0" noProof="0">
              <a:ln>
                <a:noFill/>
              </a:ln>
              <a:solidFill>
                <a:srgbClr val="303030"/>
              </a:solidFill>
              <a:effectLst/>
              <a:uLnTx/>
              <a:uFillTx/>
              <a:latin typeface="Calibri"/>
              <a:ea typeface="+mn-ea"/>
              <a:cs typeface="+mn-cs"/>
            </a:endParaRPr>
          </a:p>
          <a:p>
            <a:pPr marL="0" marR="0" lvl="0" indent="0" algn="l" defTabSz="342900" rtl="0" eaLnBrk="1" fontAlgn="auto" latinLnBrk="0" hangingPunct="1">
              <a:lnSpc>
                <a:spcPct val="11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mn-cs"/>
              </a:rPr>
              <a:t>Om en skillnad är större än felmarginalen är skillnaden statistiskt säkerställd. En statistiskt säkerställd skillnad mellan två olika värden innebär att det är en skillnad som troligen inte enbart kan förklaras av slumpen. Det som är säkerställt är således att det finns en skillnad, inte själva storleken.</a:t>
            </a:r>
            <a:endParaRPr kumimoji="0" lang="en-US" sz="1050" b="0" i="0" u="none" strike="noStrike" kern="1200" cap="none" spc="0" normalizeH="0" baseline="0" noProof="1">
              <a:ln>
                <a:noFill/>
              </a:ln>
              <a:solidFill>
                <a:srgbClr val="303030"/>
              </a:solidFill>
              <a:effectLst/>
              <a:uLnTx/>
              <a:uFillTx/>
              <a:latin typeface="Calibri"/>
              <a:ea typeface="+mn-ea"/>
              <a:cs typeface="+mn-cs"/>
            </a:endParaRPr>
          </a:p>
        </p:txBody>
      </p:sp>
    </p:spTree>
    <p:extLst>
      <p:ext uri="{BB962C8B-B14F-4D97-AF65-F5344CB8AC3E}">
        <p14:creationId xmlns:p14="http://schemas.microsoft.com/office/powerpoint/2010/main" val="1881674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12DF3B-0B20-BFA3-B580-9C091EEBE8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3999" cy="4867129"/>
          </a:xfrm>
          <a:prstGeom prst="rect">
            <a:avLst/>
          </a:prstGeom>
        </p:spPr>
      </p:pic>
      <p:sp>
        <p:nvSpPr>
          <p:cNvPr id="5" name="Rectangle 4">
            <a:extLst>
              <a:ext uri="{FF2B5EF4-FFF2-40B4-BE49-F238E27FC236}">
                <a16:creationId xmlns:a16="http://schemas.microsoft.com/office/drawing/2014/main" id="{3D3CCB2D-AF6C-875E-5952-8B960B265F56}"/>
              </a:ext>
            </a:extLst>
          </p:cNvPr>
          <p:cNvSpPr/>
          <p:nvPr/>
        </p:nvSpPr>
        <p:spPr>
          <a:xfrm>
            <a:off x="0" y="0"/>
            <a:ext cx="9143999" cy="4867129"/>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Rubrik 1">
            <a:extLst>
              <a:ext uri="{FF2B5EF4-FFF2-40B4-BE49-F238E27FC236}">
                <a16:creationId xmlns:a16="http://schemas.microsoft.com/office/drawing/2014/main" id="{A1624037-9D3B-5A49-9AFF-9D1854DCDB4D}"/>
              </a:ext>
            </a:extLst>
          </p:cNvPr>
          <p:cNvSpPr txBox="1">
            <a:spLocks/>
          </p:cNvSpPr>
          <p:nvPr/>
        </p:nvSpPr>
        <p:spPr>
          <a:xfrm>
            <a:off x="-1" y="-14746"/>
            <a:ext cx="6599904" cy="809736"/>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endParaRPr kumimoji="0" lang="sv-SE" sz="2700"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20" name="Platshållare för text 1">
            <a:extLst>
              <a:ext uri="{FF2B5EF4-FFF2-40B4-BE49-F238E27FC236}">
                <a16:creationId xmlns:a16="http://schemas.microsoft.com/office/drawing/2014/main" id="{196592AD-776E-5547-BEF3-DAE31BC3C0CF}"/>
              </a:ext>
            </a:extLst>
          </p:cNvPr>
          <p:cNvSpPr txBox="1">
            <a:spLocks/>
          </p:cNvSpPr>
          <p:nvPr/>
        </p:nvSpPr>
        <p:spPr>
          <a:xfrm>
            <a:off x="-2" y="1426275"/>
            <a:ext cx="7632073" cy="2797855"/>
          </a:xfrm>
          <a:prstGeom prst="rect">
            <a:avLst/>
          </a:prstGeom>
          <a:solidFill>
            <a:schemeClr val="bg1">
              <a:alpha val="85000"/>
            </a:schemeClr>
          </a:solidFill>
        </p:spPr>
        <p:txBody>
          <a:bodyPr lIns="251999" tIns="216000" rIns="144000" numCol="2" spcCol="28800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10000"/>
              </a:lnSpc>
              <a:spcBef>
                <a:spcPct val="20000"/>
              </a:spcBef>
              <a:spcAft>
                <a:spcPts val="0"/>
              </a:spcAft>
              <a:buClrTx/>
              <a:buSzTx/>
              <a:buFont typeface="Arial"/>
              <a:buNone/>
              <a:tabLst/>
              <a:defRPr/>
            </a:pPr>
            <a:r>
              <a:rPr kumimoji="0" lang="sv-SE" sz="1050" b="0" i="0" u="none" strike="noStrike" kern="1200" cap="none" spc="0" normalizeH="0" baseline="0" noProof="1">
                <a:ln>
                  <a:noFill/>
                </a:ln>
                <a:solidFill>
                  <a:srgbClr val="303030"/>
                </a:solidFill>
                <a:effectLst/>
                <a:uLnTx/>
                <a:uFillTx/>
                <a:latin typeface="Calibri"/>
                <a:ea typeface="+mn-ea"/>
              </a:rPr>
              <a:t>Novus Sverigepanel består av ungefär 50 000 paneldeltagare. Panelen är slumpmässigt rekryterad (man kan inte anmäla sig själv för att tjäna pengar eller för att man vill påverka opinionen) och är riksrepresentativ avseende ålder, kön och region i åldersspannet 18–79 år. Eventuella skevheter i panelstruktur avhjälps genom att ett riksrepresentativt urval dras från panelen samt av att resultatet viktas. </a:t>
            </a:r>
          </a:p>
          <a:p>
            <a:pPr marL="0" marR="0" lvl="0" indent="0" algn="l" defTabSz="342900" rtl="0" eaLnBrk="1" fontAlgn="auto" latinLnBrk="0" hangingPunct="1">
              <a:lnSpc>
                <a:spcPct val="110000"/>
              </a:lnSpc>
              <a:spcBef>
                <a:spcPct val="20000"/>
              </a:spcBef>
              <a:spcAft>
                <a:spcPts val="0"/>
              </a:spcAft>
              <a:buClrTx/>
              <a:buSzTx/>
              <a:buFont typeface="Arial"/>
              <a:buNone/>
              <a:tabLst/>
              <a:defRPr/>
            </a:pPr>
            <a:endParaRPr kumimoji="0" lang="sv-SE" sz="1050" b="0" i="0" u="none" strike="noStrike" kern="1200" cap="none" spc="0" normalizeH="0" baseline="0" noProof="1">
              <a:ln>
                <a:noFill/>
              </a:ln>
              <a:solidFill>
                <a:srgbClr val="303030"/>
              </a:solidFill>
              <a:effectLst/>
              <a:uLnTx/>
              <a:uFillTx/>
              <a:latin typeface="Calibri"/>
              <a:ea typeface="+mn-ea"/>
            </a:endParaRPr>
          </a:p>
          <a:p>
            <a:pPr marL="0" marR="0" lvl="0" indent="0" algn="l" defTabSz="342900" rtl="0" eaLnBrk="1" fontAlgn="auto" latinLnBrk="0" hangingPunct="1">
              <a:lnSpc>
                <a:spcPct val="110000"/>
              </a:lnSpc>
              <a:spcBef>
                <a:spcPct val="20000"/>
              </a:spcBef>
              <a:spcAft>
                <a:spcPts val="0"/>
              </a:spcAft>
              <a:buClrTx/>
              <a:buSzTx/>
              <a:buFont typeface="Arial"/>
              <a:buNone/>
              <a:tabLst/>
              <a:defRPr/>
            </a:pPr>
            <a:r>
              <a:rPr kumimoji="0" lang="sv-SE" sz="1050" b="0" i="0" u="none" strike="noStrike" kern="1200" cap="none" spc="0" normalizeH="0" baseline="0" noProof="1">
                <a:ln>
                  <a:noFill/>
                </a:ln>
                <a:solidFill>
                  <a:srgbClr val="303030"/>
                </a:solidFill>
                <a:effectLst/>
                <a:uLnTx/>
                <a:uFillTx/>
                <a:latin typeface="Calibri"/>
                <a:ea typeface="+mn-ea"/>
              </a:rPr>
              <a:t>Vi vårdar vår panel väl genom så kallad panelmanagement. Det innebär bland annat att vi ser till att man inte kan delta i för många undersökningar under en kort period, inte heller i flera liknande undersökningar. Vi har också ett system för belöningar till panelen. </a:t>
            </a:r>
          </a:p>
          <a:p>
            <a:pPr marL="0" marR="0" lvl="0" indent="0" algn="l" defTabSz="342900" rtl="0" eaLnBrk="1" fontAlgn="auto" latinLnBrk="0" hangingPunct="1">
              <a:lnSpc>
                <a:spcPct val="110000"/>
              </a:lnSpc>
              <a:spcBef>
                <a:spcPct val="20000"/>
              </a:spcBef>
              <a:spcAft>
                <a:spcPts val="0"/>
              </a:spcAft>
              <a:buClrTx/>
              <a:buSzTx/>
              <a:buFont typeface="Arial"/>
              <a:buNone/>
              <a:tabLst/>
              <a:defRPr/>
            </a:pPr>
            <a:endParaRPr kumimoji="0" lang="sv-SE" sz="1050" b="1" i="0" u="none" strike="noStrike" kern="1200" cap="none" spc="0" normalizeH="0" baseline="0" noProof="1">
              <a:ln>
                <a:noFill/>
              </a:ln>
              <a:solidFill>
                <a:srgbClr val="303030"/>
              </a:solidFill>
              <a:effectLst/>
              <a:uLnTx/>
              <a:uFillTx/>
              <a:latin typeface="Calibri"/>
              <a:ea typeface="+mn-ea"/>
            </a:endParaRPr>
          </a:p>
          <a:p>
            <a:pPr marL="0" marR="0" lvl="0" indent="0" algn="l" defTabSz="342900" rtl="0" eaLnBrk="1" fontAlgn="auto" latinLnBrk="0" hangingPunct="1">
              <a:lnSpc>
                <a:spcPct val="110000"/>
              </a:lnSpc>
              <a:spcBef>
                <a:spcPct val="20000"/>
              </a:spcBef>
              <a:spcAft>
                <a:spcPts val="0"/>
              </a:spcAft>
              <a:buClrTx/>
              <a:buSzTx/>
              <a:buFont typeface="Arial"/>
              <a:buNone/>
              <a:tabLst/>
              <a:defRPr/>
            </a:pPr>
            <a:endParaRPr kumimoji="0" lang="sv-SE" sz="1050" b="1" i="0" u="none" strike="noStrike" kern="1200" cap="none" spc="0" normalizeH="0" baseline="0" noProof="1">
              <a:ln>
                <a:noFill/>
              </a:ln>
              <a:solidFill>
                <a:srgbClr val="303030"/>
              </a:solidFill>
              <a:effectLst/>
              <a:uLnTx/>
              <a:uFillTx/>
              <a:latin typeface="Calibri"/>
              <a:ea typeface="+mn-ea"/>
            </a:endParaRPr>
          </a:p>
          <a:p>
            <a:pPr marL="0" marR="0" lvl="0" indent="0" algn="l" defTabSz="342900" rtl="0" eaLnBrk="1" fontAlgn="auto" latinLnBrk="0" hangingPunct="1">
              <a:lnSpc>
                <a:spcPct val="110000"/>
              </a:lnSpc>
              <a:spcBef>
                <a:spcPct val="20000"/>
              </a:spcBef>
              <a:spcAft>
                <a:spcPts val="0"/>
              </a:spcAft>
              <a:buClrTx/>
              <a:buSzTx/>
              <a:buFont typeface="Arial"/>
              <a:buNone/>
              <a:tabLst/>
              <a:defRPr/>
            </a:pPr>
            <a:r>
              <a:rPr kumimoji="0" lang="sv-SE" sz="1050" b="1" i="0" u="none" strike="noStrike" kern="1200" cap="none" spc="0" normalizeH="0" baseline="0" noProof="0">
                <a:ln>
                  <a:noFill/>
                </a:ln>
                <a:solidFill>
                  <a:srgbClr val="303030"/>
                </a:solidFill>
                <a:effectLst/>
                <a:uLnTx/>
                <a:uFillTx/>
                <a:latin typeface="Calibri"/>
                <a:ea typeface="+mn-ea"/>
              </a:rPr>
              <a:t>Undersökningsgenomförande</a:t>
            </a:r>
          </a:p>
          <a:p>
            <a:pPr marL="0" marR="0" lvl="0" indent="0" algn="l" defTabSz="342900" rtl="0" eaLnBrk="1" fontAlgn="auto" latinLnBrk="0" hangingPunct="1">
              <a:lnSpc>
                <a:spcPct val="110000"/>
              </a:lnSpc>
              <a:spcBef>
                <a:spcPts val="0"/>
              </a:spcBef>
              <a:spcAft>
                <a:spcPts val="0"/>
              </a:spcAft>
              <a:buClrTx/>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rPr>
              <a:t>Ett urval ur panelen dras. Dessa får en inbjudan till undersökningen via e-post. Inbjudan innehåller information om hur lång tid undersökningen tar att besvara, sista svarsdatum samt en länk som man klickar på för att komma till frågeformuläret. Man kan besvara alla frågor på en gång alternativt göra paus och gå tillbaka till frågeformuläret vid ett senare tillfälle. </a:t>
            </a:r>
          </a:p>
          <a:p>
            <a:pPr marL="0" marR="0" lvl="0" indent="0" algn="l" defTabSz="342900" rtl="0" eaLnBrk="1" fontAlgn="auto" latinLnBrk="0" hangingPunct="1">
              <a:lnSpc>
                <a:spcPct val="110000"/>
              </a:lnSpc>
              <a:spcBef>
                <a:spcPts val="0"/>
              </a:spcBef>
              <a:spcAft>
                <a:spcPts val="0"/>
              </a:spcAft>
              <a:buClrTx/>
              <a:buSzTx/>
              <a:buFontTx/>
              <a:buNone/>
              <a:tabLst/>
              <a:defRPr/>
            </a:pPr>
            <a:endParaRPr kumimoji="0" lang="sv-SE" sz="1050" b="0" i="0" u="none" strike="noStrike" kern="1200" cap="none" spc="0" normalizeH="0" baseline="0" noProof="0">
              <a:ln>
                <a:noFill/>
              </a:ln>
              <a:solidFill>
                <a:srgbClr val="303030"/>
              </a:solidFill>
              <a:effectLst/>
              <a:uLnTx/>
              <a:uFillTx/>
              <a:latin typeface="Calibri"/>
              <a:ea typeface="+mn-ea"/>
            </a:endParaRPr>
          </a:p>
          <a:p>
            <a:pPr marL="0" marR="0" lvl="0" indent="0" algn="l" defTabSz="342900" rtl="0" eaLnBrk="1" fontAlgn="auto" latinLnBrk="0" hangingPunct="1">
              <a:lnSpc>
                <a:spcPct val="110000"/>
              </a:lnSpc>
              <a:spcBef>
                <a:spcPts val="0"/>
              </a:spcBef>
              <a:spcAft>
                <a:spcPts val="0"/>
              </a:spcAft>
              <a:buClrTx/>
              <a:buSzTx/>
              <a:buFontTx/>
              <a:buNone/>
              <a:tabLst/>
              <a:defRPr/>
            </a:pPr>
            <a:r>
              <a:rPr kumimoji="0" lang="sv-SE" sz="1050" b="0" i="0" u="none" strike="noStrike" kern="1200" cap="none" spc="0" normalizeH="0" baseline="0" noProof="0">
                <a:ln>
                  <a:noFill/>
                </a:ln>
                <a:solidFill>
                  <a:srgbClr val="303030"/>
                </a:solidFill>
                <a:effectLst/>
                <a:uLnTx/>
                <a:uFillTx/>
                <a:latin typeface="Calibri"/>
                <a:ea typeface="+mn-ea"/>
              </a:rPr>
              <a:t>När datainsamlingen är klar påbörjas databearbetningen. Därefter produceras tabeller och en rapport sammanställs.</a:t>
            </a:r>
          </a:p>
        </p:txBody>
      </p:sp>
      <p:sp>
        <p:nvSpPr>
          <p:cNvPr id="2" name="shpTitle">
            <a:extLst>
              <a:ext uri="{FF2B5EF4-FFF2-40B4-BE49-F238E27FC236}">
                <a16:creationId xmlns:a16="http://schemas.microsoft.com/office/drawing/2014/main" id="{57FD70CF-F951-9369-39B1-AB8C8A8FB375}"/>
              </a:ext>
            </a:extLst>
          </p:cNvPr>
          <p:cNvSpPr txBox="1">
            <a:spLocks/>
          </p:cNvSpPr>
          <p:nvPr/>
        </p:nvSpPr>
        <p:spPr>
          <a:xfrm>
            <a:off x="0" y="0"/>
            <a:ext cx="3636579" cy="1295711"/>
          </a:xfrm>
          <a:prstGeom prst="rect">
            <a:avLst/>
          </a:prstGeom>
          <a:noFill/>
        </p:spPr>
        <p:txBody>
          <a:bodyPr wrap="square" lIns="251999" tIns="432000" rIns="0" bIns="3600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Calibri" charset="0"/>
                <a:cs typeface="Calibri" charset="0"/>
              </a:rPr>
              <a:t>KORT OM NOVUS SVERIGEPANEL</a:t>
            </a:r>
          </a:p>
        </p:txBody>
      </p:sp>
      <p:sp>
        <p:nvSpPr>
          <p:cNvPr id="4" name="textruta 5">
            <a:extLst>
              <a:ext uri="{FF2B5EF4-FFF2-40B4-BE49-F238E27FC236}">
                <a16:creationId xmlns:a16="http://schemas.microsoft.com/office/drawing/2014/main" id="{C78F14F3-8996-7B7D-B683-E5DB194238C3}"/>
              </a:ext>
            </a:extLst>
          </p:cNvPr>
          <p:cNvSpPr txBox="1"/>
          <p:nvPr/>
        </p:nvSpPr>
        <p:spPr>
          <a:xfrm>
            <a:off x="6022033" y="1105432"/>
            <a:ext cx="2035490" cy="881327"/>
          </a:xfrm>
          <a:prstGeom prst="rect">
            <a:avLst/>
          </a:prstGeom>
          <a:solidFill>
            <a:srgbClr val="EC7D17"/>
          </a:solidFill>
        </p:spPr>
        <p:txBody>
          <a:bodyPr wrap="square" lIns="144000" tIns="81000" rIns="144000" rtlCol="0">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1500" b="1" i="0" u="none" strike="noStrike" kern="1200" cap="none" spc="0" normalizeH="0" baseline="0" noProof="0">
                <a:ln>
                  <a:noFill/>
                </a:ln>
                <a:solidFill>
                  <a:srgbClr val="FFFFFF"/>
                </a:solidFill>
                <a:effectLst/>
                <a:uLnTx/>
                <a:uFillTx/>
                <a:latin typeface="Calibri" charset="0"/>
                <a:ea typeface="Calibri" charset="0"/>
                <a:cs typeface="Calibri" charset="0"/>
              </a:rPr>
              <a:t>Fråga gärna efter mer information kring vårt panelmanagement!</a:t>
            </a:r>
          </a:p>
        </p:txBody>
      </p:sp>
    </p:spTree>
    <p:extLst>
      <p:ext uri="{BB962C8B-B14F-4D97-AF65-F5344CB8AC3E}">
        <p14:creationId xmlns:p14="http://schemas.microsoft.com/office/powerpoint/2010/main" val="3316443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BC43A1-A539-1622-2CAF-81ED9AE14104}"/>
              </a:ext>
            </a:extLst>
          </p:cNvPr>
          <p:cNvSpPr/>
          <p:nvPr/>
        </p:nvSpPr>
        <p:spPr>
          <a:xfrm>
            <a:off x="0" y="2222204"/>
            <a:ext cx="9144000" cy="2645071"/>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7" name="shpInfo">
            <a:extLst>
              <a:ext uri="{FF2B5EF4-FFF2-40B4-BE49-F238E27FC236}">
                <a16:creationId xmlns:a16="http://schemas.microsoft.com/office/drawing/2014/main" id="{3CB7DB14-F985-CE54-5915-6A2238A4EC2A}"/>
              </a:ext>
            </a:extLst>
          </p:cNvPr>
          <p:cNvSpPr txBox="1">
            <a:spLocks/>
          </p:cNvSpPr>
          <p:nvPr/>
        </p:nvSpPr>
        <p:spPr>
          <a:xfrm>
            <a:off x="5977128" y="-6515"/>
            <a:ext cx="3166872" cy="4873790"/>
          </a:xfrm>
          <a:prstGeom prst="rect">
            <a:avLst/>
          </a:prstGeom>
          <a:solidFill>
            <a:schemeClr val="bg1"/>
          </a:solidFill>
          <a:ln>
            <a:noFill/>
          </a:ln>
        </p:spPr>
        <p:txBody>
          <a:bodyPr lIns="251999" tIns="324000" rIns="144000" numCol="1"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303030"/>
              </a:solidFill>
              <a:effectLst/>
              <a:uLnTx/>
              <a:uFillTx/>
              <a:latin typeface="Calibri" panose="020F0502020204030204"/>
              <a:ea typeface="+mn-ea"/>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 typeface="Arial"/>
              <a:buNone/>
              <a:tabLst/>
              <a:defRPr/>
            </a:pPr>
            <a:r>
              <a:rPr kumimoji="0" lang="sv-SE" sz="1050" b="1" i="0" u="none" strike="noStrike" kern="1200" cap="none" spc="0" normalizeH="0" baseline="0" noProof="0">
                <a:ln>
                  <a:noFill/>
                </a:ln>
                <a:solidFill>
                  <a:srgbClr val="004A51"/>
                </a:solidFill>
                <a:effectLst/>
                <a:uLnTx/>
                <a:uFillTx/>
                <a:latin typeface="Calibri"/>
                <a:ea typeface="+mn-ea"/>
                <a:cs typeface="Arial" panose="020B0604020202020204" pitchFamily="34" charset="0"/>
              </a:rPr>
              <a:t>Några viktiga </a:t>
            </a:r>
            <a:r>
              <a:rPr kumimoji="0" lang="sv-SE" sz="1050" b="1" i="0" u="none" strike="noStrike" kern="1200" cap="none" spc="0" normalizeH="0" baseline="0" noProof="0" err="1">
                <a:ln>
                  <a:noFill/>
                </a:ln>
                <a:solidFill>
                  <a:srgbClr val="004A51"/>
                </a:solidFill>
                <a:effectLst/>
                <a:uLnTx/>
                <a:uFillTx/>
                <a:latin typeface="Calibri"/>
                <a:ea typeface="+mn-ea"/>
                <a:cs typeface="Arial" panose="020B0604020202020204" pitchFamily="34" charset="0"/>
              </a:rPr>
              <a:t>checkpoints</a:t>
            </a:r>
            <a:r>
              <a:rPr kumimoji="0" lang="sv-SE" sz="1050" b="1" i="0" u="none" strike="noStrike" kern="1200" cap="none" spc="0" normalizeH="0" baseline="0" noProof="0">
                <a:ln>
                  <a:noFill/>
                </a:ln>
                <a:solidFill>
                  <a:srgbClr val="004A51"/>
                </a:solidFill>
                <a:effectLst/>
                <a:uLnTx/>
                <a:uFillTx/>
                <a:latin typeface="Calibri"/>
                <a:ea typeface="+mn-ea"/>
                <a:cs typeface="Arial" panose="020B0604020202020204" pitchFamily="34" charset="0"/>
              </a:rPr>
              <a:t> när man genomför webbundersökningar i paneler:</a:t>
            </a:r>
          </a:p>
          <a:p>
            <a:pPr marL="171450" marR="0" lvl="0" indent="-171450" algn="l" defTabSz="342900" rtl="0" eaLnBrk="1" fontAlgn="auto" latinLnBrk="0" hangingPunct="1">
              <a:lnSpc>
                <a:spcPct val="100000"/>
              </a:lnSpc>
              <a:spcBef>
                <a:spcPts val="0"/>
              </a:spcBef>
              <a:spcAft>
                <a:spcPts val="0"/>
              </a:spcAft>
              <a:buClrTx/>
              <a:buSzTx/>
              <a:buFont typeface="Wingdings" pitchFamily="2" charset="2"/>
              <a:buChar char="§"/>
              <a:tabLst/>
              <a:defRPr/>
            </a:pPr>
            <a:endParaRPr kumimoji="0" lang="sv-SE" sz="1050" b="1" i="0" u="none" strike="noStrike" kern="1200" cap="none" spc="0" normalizeH="0" baseline="0" noProof="0">
              <a:ln>
                <a:noFill/>
              </a:ln>
              <a:solidFill>
                <a:srgbClr val="004A51"/>
              </a:solidFill>
              <a:effectLst/>
              <a:uLnTx/>
              <a:uFillTx/>
              <a:latin typeface="Calibri"/>
              <a:ea typeface="+mn-ea"/>
              <a:cs typeface="Arial" panose="020B0604020202020204" pitchFamily="34" charset="0"/>
            </a:endParaRP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r>
              <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rPr>
              <a:t>Panelen ska vara slumpmässigt rekryterad för att kunna leverera resultat som är riksrepresentativa</a:t>
            </a: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endPar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endParaRP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r>
              <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rPr>
              <a:t>Undersökningsföretaget ska för varje enskild undersökning bjuda in ett slumpmässigt urval.</a:t>
            </a: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endPar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endParaRP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r>
              <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rPr>
              <a:t>Panelmedlemmarna ska inte få för många undersökningar eller liknande undersökningar. </a:t>
            </a: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endPar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endParaRP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r>
              <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rPr>
              <a:t>Panelen ska skötas med ett bra panelmangement avseende panelsupport, belöningar, validering av svar osv.</a:t>
            </a: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endPar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endParaRPr>
          </a:p>
          <a:p>
            <a:pPr marL="214313" marR="0" lvl="0" indent="-214313" algn="l" defTabSz="342900" rtl="0" eaLnBrk="1" fontAlgn="auto" latinLnBrk="0" hangingPunct="1">
              <a:lnSpc>
                <a:spcPct val="100000"/>
              </a:lnSpc>
              <a:spcBef>
                <a:spcPts val="0"/>
              </a:spcBef>
              <a:spcAft>
                <a:spcPts val="150"/>
              </a:spcAft>
              <a:buClrTx/>
              <a:buSzTx/>
              <a:buFont typeface="Wingdings" pitchFamily="2" charset="2"/>
              <a:buChar char="§"/>
              <a:tabLst/>
              <a:defRPr/>
            </a:pPr>
            <a:r>
              <a:rPr kumimoji="0" lang="sv-SE" sz="1050" b="0" i="0" u="none" strike="noStrike" kern="1200" cap="none" spc="0" normalizeH="0" baseline="0" noProof="0">
                <a:ln>
                  <a:noFill/>
                </a:ln>
                <a:solidFill>
                  <a:srgbClr val="004A51"/>
                </a:solidFill>
                <a:effectLst/>
                <a:uLnTx/>
                <a:uFillTx/>
                <a:latin typeface="Calibri"/>
                <a:ea typeface="+mn-ea"/>
                <a:cs typeface="Arial" panose="020B0604020202020204" pitchFamily="34" charset="0"/>
              </a:rPr>
              <a:t>Tid för fältarbetet (genomförandet av intervjuer) ska alltid redovisas och helst innehålla både vardagar och helgdagar.</a:t>
            </a:r>
          </a:p>
          <a:p>
            <a:pPr marL="0" marR="0" lvl="0" indent="0" algn="l" defTabSz="3429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303030"/>
              </a:solidFill>
              <a:effectLst/>
              <a:uLnTx/>
              <a:uFillTx/>
              <a:latin typeface="Calibri"/>
              <a:ea typeface="+mn-ea"/>
              <a:cs typeface="Times New Roman" panose="02020603050405020304" pitchFamily="18" charset="0"/>
            </a:endParaRP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Calibri Regular" charset="0"/>
                <a:ea typeface="+mn-ea"/>
                <a:cs typeface="Calibri Regular" charset="0"/>
              </a:rPr>
              <a:t>1</a:t>
            </a: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8" name="Platshållare för text 13">
            <a:extLst>
              <a:ext uri="{FF2B5EF4-FFF2-40B4-BE49-F238E27FC236}">
                <a16:creationId xmlns:a16="http://schemas.microsoft.com/office/drawing/2014/main" id="{A32E54B2-9869-F5F8-E98F-DBE8D7E70A85}"/>
              </a:ext>
            </a:extLst>
          </p:cNvPr>
          <p:cNvSpPr txBox="1">
            <a:spLocks/>
          </p:cNvSpPr>
          <p:nvPr/>
        </p:nvSpPr>
        <p:spPr>
          <a:xfrm>
            <a:off x="0" y="2222204"/>
            <a:ext cx="5977127" cy="2645071"/>
          </a:xfrm>
          <a:prstGeom prst="rect">
            <a:avLst/>
          </a:prstGeom>
        </p:spPr>
        <p:txBody>
          <a:bodyPr lIns="251999" tIns="180000" rIns="251999" bIns="0" numCol="2" spcCol="64800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Novus Sverigepanel håller hög kvalitet. Vi genomför kontinuerligt kvalitetskontroller och valideringar av både panelen och de svar som paneldeltagarna ger.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rPr>
              <a:t>I jämförande studier har vi konstaterat att panelmedlemmarna i Novus panel ägnar tillräckligt med tid på sig för att svara på frågor noggrant och att det också finns en logik i svaren (exempel: om man tycker om både glass och choklad, då tycker man också om chokladglass). I andra paneler, bl.a. de som är självrekryterade ser vi inte denna logik i samma utsträckning.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rPr>
              <a:t>En öppen panel stimulerar även proffstyckare som är ute efter att påverka  och/eller respondenter som främst prioriterar belöning. Undersöknings-företagen ska mäta, inte påverka.</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0" i="0" u="none" strike="noStrike" kern="1200" cap="none" spc="0" normalizeH="0" baseline="0" noProof="0">
                <a:ln>
                  <a:noFill/>
                </a:ln>
                <a:solidFill>
                  <a:srgbClr val="303030"/>
                </a:solidFill>
                <a:effectLst/>
                <a:uLnTx/>
                <a:uFillTx/>
                <a:latin typeface="Calibri"/>
                <a:ea typeface="+mn-ea"/>
                <a:cs typeface="Arial" panose="020B0604020202020204" pitchFamily="34" charset="0"/>
              </a:rPr>
              <a:t>Novus panelmedlemmar besvarar i genomsnitt 12 undersökningar per år, vilket är betydligt färre undersökningar än i många andra paneler. Novus använder även karantänsregler så en panelmedlem som lärt sig något i en tidigare undersökning inte sedan får en uppföljande undersökning i samma ämne.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v-SE" sz="11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pic>
        <p:nvPicPr>
          <p:cNvPr id="14" name="Picture 4">
            <a:extLst>
              <a:ext uri="{FF2B5EF4-FFF2-40B4-BE49-F238E27FC236}">
                <a16:creationId xmlns:a16="http://schemas.microsoft.com/office/drawing/2014/main" id="{D58755F0-9966-4C13-9CDB-910A58E5DD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 y="0"/>
            <a:ext cx="5977126" cy="2222204"/>
          </a:xfrm>
          <a:prstGeom prst="rect">
            <a:avLst/>
          </a:prstGeom>
        </p:spPr>
      </p:pic>
      <p:sp>
        <p:nvSpPr>
          <p:cNvPr id="15" name="Rectangle 7">
            <a:extLst>
              <a:ext uri="{FF2B5EF4-FFF2-40B4-BE49-F238E27FC236}">
                <a16:creationId xmlns:a16="http://schemas.microsoft.com/office/drawing/2014/main" id="{A68EE40D-9EB0-B137-64C2-63A1FC30351D}"/>
              </a:ext>
            </a:extLst>
          </p:cNvPr>
          <p:cNvSpPr/>
          <p:nvPr/>
        </p:nvSpPr>
        <p:spPr>
          <a:xfrm>
            <a:off x="2" y="0"/>
            <a:ext cx="5977126" cy="222220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16" name="shpTitle">
            <a:extLst>
              <a:ext uri="{FF2B5EF4-FFF2-40B4-BE49-F238E27FC236}">
                <a16:creationId xmlns:a16="http://schemas.microsoft.com/office/drawing/2014/main" id="{A1592213-F15D-D87E-436F-0DC3D7A2E7DC}"/>
              </a:ext>
            </a:extLst>
          </p:cNvPr>
          <p:cNvSpPr txBox="1">
            <a:spLocks/>
          </p:cNvSpPr>
          <p:nvPr/>
        </p:nvSpPr>
        <p:spPr>
          <a:xfrm>
            <a:off x="0" y="1"/>
            <a:ext cx="5255172" cy="1696984"/>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Calibri" charset="0"/>
                <a:cs typeface="Calibri" charset="0"/>
              </a:rPr>
              <a:t>KORT OM KVALITET I WEBBPANELER</a:t>
            </a:r>
          </a:p>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endPar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Calibri" charset="0"/>
              <a:cs typeface="Calibri" charset="0"/>
            </a:endParaRPr>
          </a:p>
        </p:txBody>
      </p:sp>
    </p:spTree>
    <p:extLst>
      <p:ext uri="{BB962C8B-B14F-4D97-AF65-F5344CB8AC3E}">
        <p14:creationId xmlns:p14="http://schemas.microsoft.com/office/powerpoint/2010/main" val="2335650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151E55-FC70-B511-2F81-0C663CA0B3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1"/>
            <a:ext cx="9144000" cy="4867275"/>
          </a:xfrm>
          <a:prstGeom prst="rect">
            <a:avLst/>
          </a:prstGeom>
        </p:spPr>
      </p:pic>
      <p:sp>
        <p:nvSpPr>
          <p:cNvPr id="4" name="Rectangle 7">
            <a:extLst>
              <a:ext uri="{FF2B5EF4-FFF2-40B4-BE49-F238E27FC236}">
                <a16:creationId xmlns:a16="http://schemas.microsoft.com/office/drawing/2014/main" id="{852F08C3-2C4B-7EA5-0C6F-113D4887610B}"/>
              </a:ext>
            </a:extLst>
          </p:cNvPr>
          <p:cNvSpPr/>
          <p:nvPr/>
        </p:nvSpPr>
        <p:spPr>
          <a:xfrm>
            <a:off x="2" y="0"/>
            <a:ext cx="9143998"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0">
              <a:ln>
                <a:noFill/>
              </a:ln>
              <a:solidFill>
                <a:srgbClr val="FFFFFF"/>
              </a:solidFill>
              <a:effectLst/>
              <a:uLnTx/>
              <a:uFillTx/>
              <a:latin typeface="Calibri"/>
              <a:ea typeface="+mn-ea"/>
              <a:cs typeface="+mn-cs"/>
            </a:endParaRPr>
          </a:p>
        </p:txBody>
      </p:sp>
      <p:sp>
        <p:nvSpPr>
          <p:cNvPr id="29" name="Rubrik 1">
            <a:extLst>
              <a:ext uri="{FF2B5EF4-FFF2-40B4-BE49-F238E27FC236}">
                <a16:creationId xmlns:a16="http://schemas.microsoft.com/office/drawing/2014/main" id="{DE3C4FF5-E0BB-415A-A844-2EF04C35E66A}"/>
              </a:ext>
            </a:extLst>
          </p:cNvPr>
          <p:cNvSpPr txBox="1">
            <a:spLocks/>
          </p:cNvSpPr>
          <p:nvPr/>
        </p:nvSpPr>
        <p:spPr>
          <a:xfrm>
            <a:off x="5054241" y="-7657"/>
            <a:ext cx="3371992" cy="2094208"/>
          </a:xfrm>
          <a:prstGeom prst="rect">
            <a:avLst/>
          </a:prstGeom>
        </p:spPr>
        <p:txBody>
          <a:bodyPr lIns="130845" tIns="2373923" rIns="130845"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endParaRPr kumimoji="0" lang="sv-SE" sz="1869" b="1"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5" name="Rectangle 2">
            <a:extLst>
              <a:ext uri="{FF2B5EF4-FFF2-40B4-BE49-F238E27FC236}">
                <a16:creationId xmlns:a16="http://schemas.microsoft.com/office/drawing/2014/main" id="{A7224FB8-7D68-34B6-E2E5-70FCCF0B15C7}"/>
              </a:ext>
            </a:extLst>
          </p:cNvPr>
          <p:cNvSpPr/>
          <p:nvPr/>
        </p:nvSpPr>
        <p:spPr>
          <a:xfrm>
            <a:off x="0" y="1419225"/>
            <a:ext cx="8028726" cy="2672819"/>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ruta 6">
            <a:extLst>
              <a:ext uri="{FF2B5EF4-FFF2-40B4-BE49-F238E27FC236}">
                <a16:creationId xmlns:a16="http://schemas.microsoft.com/office/drawing/2014/main" id="{2559B674-F49F-A826-175F-0C98C61F8A56}"/>
              </a:ext>
            </a:extLst>
          </p:cNvPr>
          <p:cNvSpPr txBox="1"/>
          <p:nvPr/>
        </p:nvSpPr>
        <p:spPr>
          <a:xfrm>
            <a:off x="-2" y="1419225"/>
            <a:ext cx="8028728" cy="2548644"/>
          </a:xfrm>
          <a:prstGeom prst="rect">
            <a:avLst/>
          </a:prstGeom>
          <a:noFill/>
        </p:spPr>
        <p:txBody>
          <a:bodyPr wrap="square" lIns="251999" tIns="144000" rIns="251999" numCol="2" spcCol="28800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br>
              <a:rPr kumimoji="0" lang="sv-SE" sz="1400" b="1"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rPr>
            </a:br>
            <a:r>
              <a:rPr kumimoji="0" lang="sv-SE" sz="1400" b="1" i="0" u="none" strike="noStrike" kern="0" cap="none" spc="0" normalizeH="0" baseline="0" noProof="0" err="1">
                <a:ln>
                  <a:noFill/>
                </a:ln>
                <a:solidFill>
                  <a:sysClr val="windowText" lastClr="000000"/>
                </a:solidFill>
                <a:effectLst/>
                <a:uLnTx/>
                <a:uFillTx/>
                <a:latin typeface="Calibri"/>
                <a:ea typeface="Tahoma" panose="020B0604030504040204" pitchFamily="34" charset="0"/>
                <a:cs typeface="Arial" panose="020B0604020202020204" pitchFamily="34" charset="0"/>
              </a:rPr>
              <a:t>Novus</a:t>
            </a:r>
            <a:r>
              <a:rPr kumimoji="0" lang="sv-SE" sz="1400" b="1"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rPr>
              <a:t> varumärke är en garant för att en undersökning har gått rätt till och att slutsatserna kring densamma är korrekta utifrån målet med undersökningen.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rPr>
              <a:t>Enligt internationella branschregler (ESOMAR) är </a:t>
            </a:r>
            <a:r>
              <a:rPr kumimoji="0" lang="sv-SE" sz="1100" b="0" i="0" u="none" strike="noStrike" kern="0" cap="none" spc="0" normalizeH="0" baseline="0" noProof="0" err="1">
                <a:ln>
                  <a:noFill/>
                </a:ln>
                <a:solidFill>
                  <a:sysClr val="windowText" lastClr="000000"/>
                </a:solidFill>
                <a:effectLst/>
                <a:uLnTx/>
                <a:uFillTx/>
                <a:latin typeface="Calibri"/>
                <a:ea typeface="Tahoma" panose="020B0604030504040204" pitchFamily="34" charset="0"/>
                <a:cs typeface="Arial" panose="020B0604020202020204" pitchFamily="34" charset="0"/>
              </a:rPr>
              <a:t>Novus</a:t>
            </a:r>
            <a:r>
              <a:rPr kumimoji="0" lang="sv-SE" sz="1100" b="0"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rPr>
              <a:t> som undersökningsföretag ansvariga för att våra undersökningar tolkas rätt vid första publicering.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rPr>
              <a:t>För att säkerställa att våra undersökningar presenteras på ett korrekt sätt ber vi alltid att få se den text som skrivs med syfte att publiceras där </a:t>
            </a:r>
            <a:r>
              <a:rPr kumimoji="0" lang="sv-SE" sz="1100" b="0" i="0" u="none" strike="noStrike" kern="0" cap="none" spc="0" normalizeH="0" baseline="0" noProof="0" err="1">
                <a:ln>
                  <a:noFill/>
                </a:ln>
                <a:solidFill>
                  <a:sysClr val="windowText" lastClr="000000"/>
                </a:solidFill>
                <a:effectLst/>
                <a:uLnTx/>
                <a:uFillTx/>
                <a:latin typeface="Calibri"/>
                <a:ea typeface="Tahoma" panose="020B0604030504040204" pitchFamily="34" charset="0"/>
                <a:cs typeface="Arial" panose="020B0604020202020204" pitchFamily="34" charset="0"/>
              </a:rPr>
              <a:t>Novus</a:t>
            </a:r>
            <a:r>
              <a:rPr kumimoji="0" lang="sv-SE" sz="1100" b="0"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rPr>
              <a:t> undersökningar omnämns.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err="1">
                <a:ln>
                  <a:noFill/>
                </a:ln>
                <a:solidFill>
                  <a:sysClr val="windowText" lastClr="000000"/>
                </a:solidFill>
                <a:effectLst/>
                <a:uLnTx/>
                <a:uFillTx/>
                <a:latin typeface="Calibri"/>
                <a:ea typeface="Tahoma" panose="020B0604030504040204" pitchFamily="34" charset="0"/>
                <a:cs typeface="Arial" panose="020B0604020202020204" pitchFamily="34" charset="0"/>
              </a:rPr>
              <a:t>Novus</a:t>
            </a:r>
            <a:r>
              <a:rPr kumimoji="0" lang="sv-SE" sz="1100" b="0" i="0" u="none" strike="noStrike" kern="0" cap="none" spc="0" normalizeH="0" baseline="0" noProof="0">
                <a:ln>
                  <a:noFill/>
                </a:ln>
                <a:solidFill>
                  <a:sysClr val="windowText" lastClr="000000"/>
                </a:solidFill>
                <a:effectLst/>
                <a:uLnTx/>
                <a:uFillTx/>
                <a:latin typeface="Calibri"/>
                <a:ea typeface="Tahoma" panose="020B0604030504040204" pitchFamily="34" charset="0"/>
                <a:cs typeface="Arial" panose="020B0604020202020204" pitchFamily="34" charset="0"/>
              </a:rPr>
              <a:t> förbehåller sig rätten att korrigera felaktiga siffror och tolkningar som har publicerats.</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8774FB38-A33D-F2D4-63D6-425D782151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4017" y="2220924"/>
            <a:ext cx="1849131" cy="655449"/>
          </a:xfrm>
          <a:prstGeom prst="rect">
            <a:avLst/>
          </a:prstGeom>
        </p:spPr>
      </p:pic>
      <p:pic>
        <p:nvPicPr>
          <p:cNvPr id="3" name="Picture 2">
            <a:extLst>
              <a:ext uri="{FF2B5EF4-FFF2-40B4-BE49-F238E27FC236}">
                <a16:creationId xmlns:a16="http://schemas.microsoft.com/office/drawing/2014/main" id="{ACA8B7D8-78B0-A90E-3350-8AF74CCC00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9180" y="1502000"/>
            <a:ext cx="2825237" cy="626027"/>
          </a:xfrm>
          <a:prstGeom prst="rect">
            <a:avLst/>
          </a:prstGeom>
        </p:spPr>
      </p:pic>
      <p:sp>
        <p:nvSpPr>
          <p:cNvPr id="8" name="shpTitle">
            <a:extLst>
              <a:ext uri="{FF2B5EF4-FFF2-40B4-BE49-F238E27FC236}">
                <a16:creationId xmlns:a16="http://schemas.microsoft.com/office/drawing/2014/main" id="{B569BFB2-0383-FEE9-A3A5-89AEC155F79D}"/>
              </a:ext>
            </a:extLst>
          </p:cNvPr>
          <p:cNvSpPr txBox="1">
            <a:spLocks/>
          </p:cNvSpPr>
          <p:nvPr/>
        </p:nvSpPr>
        <p:spPr>
          <a:xfrm>
            <a:off x="-2" y="0"/>
            <a:ext cx="4572002" cy="883285"/>
          </a:xfrm>
          <a:prstGeom prst="rect">
            <a:avLst/>
          </a:prstGeom>
          <a:noFill/>
        </p:spPr>
        <p:txBody>
          <a:bodyPr wrap="square" lIns="251999" tIns="432000" rIns="0" bIns="0" anchor="t" anchorCtr="0">
            <a:noAutofit/>
          </a:bodyPr>
          <a:lstStyle>
            <a:lvl1pPr algn="l" defTabSz="342900" rtl="0" eaLnBrk="1" latinLnBrk="0" hangingPunct="1">
              <a:spcBef>
                <a:spcPct val="0"/>
              </a:spcBef>
              <a:buNone/>
              <a:tabLst>
                <a:tab pos="133350" algn="l"/>
              </a:tabLst>
              <a:defRPr sz="2700" b="1" i="0" kern="1200" baseline="0">
                <a:solidFill>
                  <a:schemeClr val="tx1"/>
                </a:solidFill>
                <a:latin typeface="Calibri Regular" charset="0"/>
                <a:ea typeface="+mj-ea"/>
                <a:cs typeface="Calibri Regular" charset="0"/>
              </a:defRPr>
            </a:lvl1pPr>
          </a:lstStyle>
          <a:p>
            <a:pPr marL="0" marR="0" lvl="0" indent="0" algn="l" defTabSz="342900" rtl="0" eaLnBrk="1" fontAlgn="auto" latinLnBrk="0" hangingPunct="1">
              <a:lnSpc>
                <a:spcPct val="110000"/>
              </a:lnSpc>
              <a:spcBef>
                <a:spcPct val="0"/>
              </a:spcBef>
              <a:spcAft>
                <a:spcPts val="0"/>
              </a:spcAft>
              <a:buClrTx/>
              <a:buSzTx/>
              <a:buFontTx/>
              <a:buNone/>
              <a:tabLst>
                <a:tab pos="133350" algn="l"/>
              </a:tabLst>
              <a:defRPr/>
            </a:pPr>
            <a:r>
              <a:rPr kumimoji="0" lang="sv-SE" sz="2800" b="1" i="0" u="none" strike="noStrike" kern="1200" cap="none" spc="0" normalizeH="0" baseline="0" noProof="0">
                <a:ln>
                  <a:noFill/>
                </a:ln>
                <a:solidFill>
                  <a:srgbClr val="FFFFFF"/>
                </a:solidFill>
                <a:effectLst/>
                <a:highlight>
                  <a:srgbClr val="414A4F"/>
                </a:highlight>
                <a:uLnTx/>
                <a:uFillTx/>
                <a:latin typeface="Calibri" charset="0"/>
                <a:ea typeface="Calibri" charset="0"/>
                <a:cs typeface="Calibri" charset="0"/>
              </a:rPr>
              <a:t>PUBLICERINGSREGLER</a:t>
            </a:r>
            <a:endParaRPr kumimoji="0" lang="sv-SE" sz="2800" b="1" i="0" u="none" strike="noStrike" kern="1200" cap="none" spc="0" normalizeH="0" baseline="0" noProof="0">
              <a:ln>
                <a:noFill/>
              </a:ln>
              <a:solidFill>
                <a:srgbClr val="FFFFFF"/>
              </a:solidFill>
              <a:effectLst/>
              <a:highlight>
                <a:srgbClr val="414A4F"/>
              </a:highlight>
              <a:uLnTx/>
              <a:uFillTx/>
              <a:latin typeface="Calibri Regular" charset="0"/>
              <a:ea typeface="+mj-ea"/>
            </a:endParaRPr>
          </a:p>
        </p:txBody>
      </p:sp>
    </p:spTree>
    <p:extLst>
      <p:ext uri="{BB962C8B-B14F-4D97-AF65-F5344CB8AC3E}">
        <p14:creationId xmlns:p14="http://schemas.microsoft.com/office/powerpoint/2010/main" val="90628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56C25-06A5-4809-24F2-E0C74872C23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DBEF6E8-440F-85B2-46FE-4A8C43EA33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145"/>
            <a:ext cx="9143999" cy="4866985"/>
          </a:xfrm>
          <a:prstGeom prst="rect">
            <a:avLst/>
          </a:prstGeom>
        </p:spPr>
      </p:pic>
      <p:sp>
        <p:nvSpPr>
          <p:cNvPr id="80" name="Rectangle 79">
            <a:extLst>
              <a:ext uri="{FF2B5EF4-FFF2-40B4-BE49-F238E27FC236}">
                <a16:creationId xmlns:a16="http://schemas.microsoft.com/office/drawing/2014/main" id="{BC1F3F36-E12B-80D0-BA10-96CFCAD3AFE9}"/>
              </a:ext>
            </a:extLst>
          </p:cNvPr>
          <p:cNvSpPr/>
          <p:nvPr/>
        </p:nvSpPr>
        <p:spPr>
          <a:xfrm>
            <a:off x="1" y="1"/>
            <a:ext cx="9144000" cy="4867275"/>
          </a:xfrm>
          <a:prstGeom prst="rect">
            <a:avLst/>
          </a:prstGeom>
          <a:solidFill>
            <a:srgbClr val="3C8C86">
              <a:alpha val="49804"/>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rgbClr val="FFFFFF"/>
              </a:solidFill>
              <a:latin typeface="Calibri"/>
            </a:endParaRPr>
          </a:p>
        </p:txBody>
      </p:sp>
      <p:sp>
        <p:nvSpPr>
          <p:cNvPr id="82" name="Rectangle 81">
            <a:extLst>
              <a:ext uri="{FF2B5EF4-FFF2-40B4-BE49-F238E27FC236}">
                <a16:creationId xmlns:a16="http://schemas.microsoft.com/office/drawing/2014/main" id="{5F867B41-3119-992C-A17E-55D3050A4988}"/>
              </a:ext>
            </a:extLst>
          </p:cNvPr>
          <p:cNvSpPr/>
          <p:nvPr/>
        </p:nvSpPr>
        <p:spPr>
          <a:xfrm>
            <a:off x="1" y="417513"/>
            <a:ext cx="6335712" cy="450251"/>
          </a:xfrm>
          <a:prstGeom prst="rect">
            <a:avLst/>
          </a:prstGeom>
          <a:noFill/>
        </p:spPr>
        <p:txBody>
          <a:bodyPr wrap="square" lIns="251999" tIns="0" rIns="0" bIns="0" anchor="t" anchorCtr="0">
            <a:spAutoFit/>
          </a:bodyPr>
          <a:lstStyle/>
          <a:p>
            <a:pPr>
              <a:lnSpc>
                <a:spcPct val="110000"/>
              </a:lnSpc>
              <a:spcBef>
                <a:spcPct val="0"/>
              </a:spcBef>
              <a:tabLst>
                <a:tab pos="133347" algn="l"/>
              </a:tabLst>
            </a:pPr>
            <a:r>
              <a:rPr lang="sv-SE" sz="2800" b="1">
                <a:solidFill>
                  <a:srgbClr val="FFFFFF"/>
                </a:solidFill>
                <a:highlight>
                  <a:srgbClr val="414A4F"/>
                </a:highlight>
                <a:latin typeface="Calibri" charset="0"/>
                <a:ea typeface="+mj-ea"/>
                <a:cs typeface="Calibri" charset="0"/>
              </a:rPr>
              <a:t>KORT SAMMANFATTNING</a:t>
            </a:r>
          </a:p>
        </p:txBody>
      </p:sp>
      <p:sp>
        <p:nvSpPr>
          <p:cNvPr id="2" name="shpTitles">
            <a:extLst>
              <a:ext uri="{FF2B5EF4-FFF2-40B4-BE49-F238E27FC236}">
                <a16:creationId xmlns:a16="http://schemas.microsoft.com/office/drawing/2014/main" id="{96F3E7A9-209C-580E-E408-4E312B182662}"/>
              </a:ext>
            </a:extLst>
          </p:cNvPr>
          <p:cNvSpPr txBox="1"/>
          <p:nvPr/>
        </p:nvSpPr>
        <p:spPr>
          <a:xfrm>
            <a:off x="250826" y="958851"/>
            <a:ext cx="8642350" cy="3773488"/>
          </a:xfrm>
          <a:prstGeom prst="rect">
            <a:avLst/>
          </a:prstGeom>
          <a:solidFill>
            <a:srgbClr val="E7F0EE"/>
          </a:solidFill>
        </p:spPr>
        <p:txBody>
          <a:bodyPr lIns="144000" tIns="108000" rIns="144000" numCol="2" spcCol="144000"/>
          <a:lstStyle>
            <a:defPPr>
              <a:defRPr lang="en-US"/>
            </a:defPPr>
            <a:lvl1pPr marL="257175" marR="0" lvl="0" indent="-257175" fontAlgn="auto">
              <a:lnSpc>
                <a:spcPct val="100000"/>
              </a:lnSpc>
              <a:spcBef>
                <a:spcPct val="20000"/>
              </a:spcBef>
              <a:spcAft>
                <a:spcPts val="0"/>
              </a:spcAft>
              <a:buClrTx/>
              <a:buSzTx/>
              <a:buFont typeface="Wingdings" panose="05000000000000000000" pitchFamily="2" charset="2"/>
              <a:buChar char="§"/>
              <a:tabLst/>
              <a:defRPr kumimoji="0" sz="1050" b="0" i="0" u="none" strike="noStrike" cap="none" spc="0" normalizeH="0" baseline="0">
                <a:ln>
                  <a:noFill/>
                </a:ln>
                <a:solidFill>
                  <a:srgbClr val="000000"/>
                </a:solidFill>
                <a:effectLst/>
                <a:uLnTx/>
                <a:uFillTx/>
                <a:latin typeface="Calibri"/>
                <a:cs typeface="Bookman Old Style"/>
              </a:defRPr>
            </a:lvl1pPr>
            <a:lvl2pPr marL="557213" indent="-214313">
              <a:spcBef>
                <a:spcPct val="20000"/>
              </a:spcBef>
              <a:buFont typeface="Arial"/>
              <a:buChar char="–"/>
              <a:defRPr sz="2100">
                <a:latin typeface="Bookman Old Style"/>
                <a:cs typeface="Bookman Old Style"/>
              </a:defRPr>
            </a:lvl2pPr>
            <a:lvl3pPr marL="857250" indent="-171450">
              <a:spcBef>
                <a:spcPct val="20000"/>
              </a:spcBef>
              <a:buFont typeface="Arial"/>
              <a:buChar char="•"/>
              <a:defRPr sz="1800">
                <a:latin typeface="Bookman Old Style"/>
                <a:cs typeface="Bookman Old Style"/>
              </a:defRPr>
            </a:lvl3pPr>
            <a:lvl4pPr marL="1200150" indent="-171450">
              <a:spcBef>
                <a:spcPct val="20000"/>
              </a:spcBef>
              <a:buFont typeface="Arial"/>
              <a:buChar char="–"/>
              <a:defRPr sz="1500">
                <a:latin typeface="Bookman Old Style"/>
                <a:cs typeface="Bookman Old Style"/>
              </a:defRPr>
            </a:lvl4pPr>
            <a:lvl5pPr marL="1543050" indent="-171450">
              <a:spcBef>
                <a:spcPct val="20000"/>
              </a:spcBef>
              <a:buFont typeface="Arial"/>
              <a:buChar char="»"/>
              <a:defRPr sz="1500">
                <a:latin typeface="Bookman Old Style"/>
                <a:cs typeface="Bookman Old Style"/>
              </a:defRPr>
            </a:lvl5pPr>
            <a:lvl6pPr marL="1885950" indent="-171450">
              <a:spcBef>
                <a:spcPct val="20000"/>
              </a:spcBef>
              <a:buFont typeface="Arial"/>
              <a:buChar char="•"/>
              <a:defRPr sz="1500"/>
            </a:lvl6pPr>
            <a:lvl7pPr marL="2228850" indent="-171450">
              <a:spcBef>
                <a:spcPct val="20000"/>
              </a:spcBef>
              <a:buFont typeface="Arial"/>
              <a:buChar char="•"/>
              <a:defRPr sz="1500"/>
            </a:lvl7pPr>
            <a:lvl8pPr marL="2571750" indent="-171450">
              <a:spcBef>
                <a:spcPct val="20000"/>
              </a:spcBef>
              <a:buFont typeface="Arial"/>
              <a:buChar char="•"/>
              <a:defRPr sz="1500"/>
            </a:lvl8pPr>
            <a:lvl9pPr marL="2914650" indent="-171450">
              <a:spcBef>
                <a:spcPct val="20000"/>
              </a:spcBef>
              <a:buFont typeface="Arial"/>
              <a:buChar char="•"/>
              <a:defRPr sz="1500"/>
            </a:lvl9pPr>
          </a:lstStyle>
          <a:p>
            <a:pPr marL="0" indent="0">
              <a:buNone/>
            </a:pPr>
            <a:r>
              <a:rPr lang="sv-SE" sz="1000" b="1" i="1">
                <a:solidFill>
                  <a:schemeClr val="tx2"/>
                </a:solidFill>
              </a:rPr>
              <a:t>Alla</a:t>
            </a:r>
            <a:endParaRPr lang="sv-SE" sz="1000">
              <a:solidFill>
                <a:srgbClr val="303030"/>
              </a:solidFill>
            </a:endParaRPr>
          </a:p>
          <a:p>
            <a:r>
              <a:rPr lang="sv-SE" sz="1200">
                <a:solidFill>
                  <a:srgbClr val="303030"/>
                </a:solidFill>
              </a:rPr>
              <a:t>Drygt sex av tio (61%) känner väl till den gröna industriella omställningen</a:t>
            </a:r>
          </a:p>
          <a:p>
            <a:pPr marL="0" indent="0">
              <a:buNone/>
            </a:pPr>
            <a:r>
              <a:rPr lang="sv-SE" sz="1000" b="1" i="1">
                <a:solidFill>
                  <a:schemeClr val="tx2"/>
                </a:solidFill>
              </a:rPr>
              <a:t>Har minst hört talas om samhällsomställningen</a:t>
            </a:r>
          </a:p>
          <a:p>
            <a:r>
              <a:rPr lang="sv-SE" sz="1200">
                <a:solidFill>
                  <a:srgbClr val="303030"/>
                </a:solidFill>
              </a:rPr>
              <a:t>Nästan samtliga (94%) förstår anledningarna till att samhällsomställningen behöver göras</a:t>
            </a:r>
          </a:p>
          <a:p>
            <a:r>
              <a:rPr lang="sv-SE" sz="1200">
                <a:solidFill>
                  <a:srgbClr val="303030"/>
                </a:solidFill>
              </a:rPr>
              <a:t>Nästan samtliga (93%) förstår konsekvenserna av att inte genomföra samhällsomställningen</a:t>
            </a:r>
          </a:p>
          <a:p>
            <a:r>
              <a:rPr lang="sv-SE" sz="1200">
                <a:solidFill>
                  <a:srgbClr val="303030"/>
                </a:solidFill>
              </a:rPr>
              <a:t>Drygt tre av fyra (76%) är positivt inställa till samhällsomställningen i Luleå</a:t>
            </a:r>
          </a:p>
          <a:p>
            <a:r>
              <a:rPr lang="sv-SE" sz="1200">
                <a:solidFill>
                  <a:srgbClr val="303030"/>
                </a:solidFill>
              </a:rPr>
              <a:t>Drygt åtta av tio (83%) är positiva till den industriella omställningen som sker just nu för Luleå</a:t>
            </a:r>
          </a:p>
          <a:p>
            <a:r>
              <a:rPr lang="sv-SE" sz="1200">
                <a:solidFill>
                  <a:srgbClr val="303030"/>
                </a:solidFill>
              </a:rPr>
              <a:t>Nära nio av tio (88%) kan känna acceptans oavsett sin inställning i frågan om att samhällsomställningen genomförs</a:t>
            </a:r>
          </a:p>
          <a:p>
            <a:r>
              <a:rPr lang="sv-SE" sz="1200">
                <a:solidFill>
                  <a:srgbClr val="303030"/>
                </a:solidFill>
              </a:rPr>
              <a:t>För drygt fyra av tio (45%) är det personligen viktigt att samhällsomställningen genomförs</a:t>
            </a:r>
          </a:p>
          <a:p>
            <a:r>
              <a:rPr lang="sv-SE" sz="1200">
                <a:solidFill>
                  <a:srgbClr val="303030"/>
                </a:solidFill>
              </a:rPr>
              <a:t>Sju av tio (70%) påverkas varken positivt eller negativt av det samhällsomställningen för med sig så som ombyggnation, ökad tung trafik m.m.</a:t>
            </a:r>
          </a:p>
          <a:p>
            <a:r>
              <a:rPr lang="sv-SE" sz="1200">
                <a:solidFill>
                  <a:srgbClr val="303030"/>
                </a:solidFill>
              </a:rPr>
              <a:t>Drygt fyra av tio (42%) har stort förtroende för Luleå kommuns förmåga att ta ansvar för sin del i samhällsomställningen</a:t>
            </a:r>
          </a:p>
          <a:p>
            <a:r>
              <a:rPr lang="sv-SE" sz="1200">
                <a:solidFill>
                  <a:srgbClr val="303030"/>
                </a:solidFill>
              </a:rPr>
              <a:t>Nära sju av tio (69%) vet vad de kan göra för att bidra till den gröna omställningen</a:t>
            </a:r>
          </a:p>
          <a:p>
            <a:pPr marL="0" indent="0">
              <a:buNone/>
            </a:pPr>
            <a:r>
              <a:rPr lang="sv-SE" sz="1000" b="1" i="1">
                <a:solidFill>
                  <a:schemeClr val="tx2"/>
                </a:solidFill>
              </a:rPr>
              <a:t>Alla</a:t>
            </a:r>
          </a:p>
          <a:p>
            <a:r>
              <a:rPr lang="sv-SE" sz="1200">
                <a:solidFill>
                  <a:srgbClr val="303030"/>
                </a:solidFill>
              </a:rPr>
              <a:t>Drygt tre av tio (31%) tycker kommunikationen/</a:t>
            </a:r>
            <a:br>
              <a:rPr lang="sv-SE" sz="1200">
                <a:solidFill>
                  <a:srgbClr val="303030"/>
                </a:solidFill>
              </a:rPr>
            </a:br>
            <a:r>
              <a:rPr lang="sv-SE" sz="1200">
                <a:solidFill>
                  <a:srgbClr val="303030"/>
                </a:solidFill>
              </a:rPr>
              <a:t>informationen fungerat bra gällande samhällsomställningen</a:t>
            </a:r>
          </a:p>
          <a:p>
            <a:pPr marL="0" indent="0">
              <a:buNone/>
            </a:pPr>
            <a:r>
              <a:rPr lang="sv-SE" sz="1000" b="1" i="1">
                <a:solidFill>
                  <a:schemeClr val="tx2"/>
                </a:solidFill>
              </a:rPr>
              <a:t>Har minst hört talas om samhällsomställningen</a:t>
            </a:r>
            <a:endParaRPr lang="sv-SE" sz="1000">
              <a:solidFill>
                <a:srgbClr val="303030"/>
              </a:solidFill>
            </a:endParaRPr>
          </a:p>
          <a:p>
            <a:r>
              <a:rPr lang="sv-SE" sz="1200">
                <a:solidFill>
                  <a:srgbClr val="303030"/>
                </a:solidFill>
              </a:rPr>
              <a:t>De flesta (72%) har hittills fått information om samhällsomställningen via lokalmedia</a:t>
            </a:r>
          </a:p>
          <a:p>
            <a:pPr marL="0" indent="0">
              <a:buNone/>
            </a:pPr>
            <a:r>
              <a:rPr lang="sv-SE" sz="1000" b="1" i="1">
                <a:solidFill>
                  <a:schemeClr val="tx2"/>
                </a:solidFill>
              </a:rPr>
              <a:t>Alla</a:t>
            </a:r>
            <a:endParaRPr lang="sv-SE" sz="1000">
              <a:solidFill>
                <a:srgbClr val="303030"/>
              </a:solidFill>
            </a:endParaRPr>
          </a:p>
          <a:p>
            <a:r>
              <a:rPr lang="sv-SE" sz="1200">
                <a:solidFill>
                  <a:srgbClr val="303030"/>
                </a:solidFill>
              </a:rPr>
              <a:t>De flesta (75%) vill helst få information om samhällsomställningen via lokalmedia</a:t>
            </a:r>
          </a:p>
          <a:p>
            <a:r>
              <a:rPr lang="sv-SE" sz="1200">
                <a:solidFill>
                  <a:srgbClr val="414141"/>
                </a:solidFill>
                <a:latin typeface="Calibri" charset="0"/>
                <a:cs typeface="Calibri" charset="0"/>
              </a:rPr>
              <a:t>De flesta (22%) vill få information om störningar generellt/påverkan för invånarna</a:t>
            </a:r>
            <a:endParaRPr lang="sv-SE" sz="1200"/>
          </a:p>
        </p:txBody>
      </p:sp>
      <p:sp>
        <p:nvSpPr>
          <p:cNvPr id="6" name="shpSlideType" hidden="1">
            <a:extLst>
              <a:ext uri="{FF2B5EF4-FFF2-40B4-BE49-F238E27FC236}">
                <a16:creationId xmlns:a16="http://schemas.microsoft.com/office/drawing/2014/main" id="{102A5AED-A202-6EFD-DC27-2B89C6882094}"/>
              </a:ext>
            </a:extLst>
          </p:cNvPr>
          <p:cNvSpPr/>
          <p:nvPr/>
        </p:nvSpPr>
        <p:spPr>
          <a:xfrm>
            <a:off x="2375154" y="-332365"/>
            <a:ext cx="242374" cy="230832"/>
          </a:xfrm>
          <a:prstGeom prst="rect">
            <a:avLst/>
          </a:prstGeom>
        </p:spPr>
        <p:txBody>
          <a:bodyPr wrap="none">
            <a:spAutoFit/>
          </a:bodyPr>
          <a:lstStyle/>
          <a:p>
            <a:pPr defTabSz="257168">
              <a:defRPr/>
            </a:pPr>
            <a:r>
              <a:rPr lang="sv-SE" sz="900">
                <a:latin typeface="Calibri Regular" charset="0"/>
                <a:cs typeface="Calibri Regular" charset="0"/>
              </a:rPr>
              <a:t>0</a:t>
            </a:r>
          </a:p>
        </p:txBody>
      </p:sp>
    </p:spTree>
    <p:extLst>
      <p:ext uri="{BB962C8B-B14F-4D97-AF65-F5344CB8AC3E}">
        <p14:creationId xmlns:p14="http://schemas.microsoft.com/office/powerpoint/2010/main" val="182129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CF592-C27B-FDAB-A60C-D3E0D75ECAF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3150A8D-E949-8090-9273-29B1AE5B0CF7}"/>
              </a:ext>
            </a:extLst>
          </p:cNvPr>
          <p:cNvSpPr/>
          <p:nvPr/>
        </p:nvSpPr>
        <p:spPr>
          <a:xfrm>
            <a:off x="0" y="0"/>
            <a:ext cx="9144000" cy="4867275"/>
          </a:xfrm>
          <a:prstGeom prst="rect">
            <a:avLst/>
          </a:prstGeom>
          <a:solidFill>
            <a:srgbClr val="E4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pic>
        <p:nvPicPr>
          <p:cNvPr id="5" name="Picture 4" descr="A person leaning on a car&#10;&#10;Description automatically generated">
            <a:extLst>
              <a:ext uri="{FF2B5EF4-FFF2-40B4-BE49-F238E27FC236}">
                <a16:creationId xmlns:a16="http://schemas.microsoft.com/office/drawing/2014/main" id="{D3433937-73FC-AE86-6BE8-565C6AB622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29000" y="-1"/>
            <a:ext cx="5715000" cy="4867275"/>
          </a:xfrm>
          <a:prstGeom prst="rect">
            <a:avLst/>
          </a:prstGeom>
        </p:spPr>
      </p:pic>
      <p:sp>
        <p:nvSpPr>
          <p:cNvPr id="6" name="Rectangle 7">
            <a:extLst>
              <a:ext uri="{FF2B5EF4-FFF2-40B4-BE49-F238E27FC236}">
                <a16:creationId xmlns:a16="http://schemas.microsoft.com/office/drawing/2014/main" id="{9D3EB04D-1ED2-7C03-61B5-3A163E909647}"/>
              </a:ext>
            </a:extLst>
          </p:cNvPr>
          <p:cNvSpPr/>
          <p:nvPr/>
        </p:nvSpPr>
        <p:spPr>
          <a:xfrm>
            <a:off x="3428998" y="0"/>
            <a:ext cx="5715000" cy="4867273"/>
          </a:xfrm>
          <a:prstGeom prst="rect">
            <a:avLst/>
          </a:prstGeom>
          <a:solidFill>
            <a:schemeClr val="accent4">
              <a:alpha val="2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526" b="0" i="0" u="none" strike="noStrike" kern="1200" cap="none" spc="0" normalizeH="0" baseline="0" noProof="1">
              <a:ln>
                <a:noFill/>
              </a:ln>
              <a:solidFill>
                <a:srgbClr val="FFFFFF"/>
              </a:solidFill>
              <a:effectLst/>
              <a:uLnTx/>
              <a:uFillTx/>
              <a:latin typeface="Calibri"/>
              <a:ea typeface="+mn-ea"/>
              <a:cs typeface="+mn-cs"/>
            </a:endParaRPr>
          </a:p>
        </p:txBody>
      </p:sp>
      <p:sp>
        <p:nvSpPr>
          <p:cNvPr id="2" name="shpTitle">
            <a:extLst>
              <a:ext uri="{FF2B5EF4-FFF2-40B4-BE49-F238E27FC236}">
                <a16:creationId xmlns:a16="http://schemas.microsoft.com/office/drawing/2014/main" id="{9F265EB7-63FB-A578-B427-0C19A690A28D}"/>
              </a:ext>
            </a:extLst>
          </p:cNvPr>
          <p:cNvSpPr txBox="1">
            <a:spLocks/>
          </p:cNvSpPr>
          <p:nvPr/>
        </p:nvSpPr>
        <p:spPr>
          <a:xfrm>
            <a:off x="-1" y="0"/>
            <a:ext cx="4908331" cy="4867274"/>
          </a:xfrm>
          <a:prstGeom prst="rect">
            <a:avLst/>
          </a:prstGeom>
          <a:noFill/>
        </p:spPr>
        <p:txBody>
          <a:bodyPr wrap="square" lIns="251999" tIns="0" rIns="360000" bIns="0" anchor="ctr" anchorCtr="0">
            <a:noAutofit/>
          </a:bodyPr>
          <a:lstStyle>
            <a:lvl1pPr algn="ctr" defTabSz="342900" rtl="0" eaLnBrk="1" latinLnBrk="0" hangingPunct="1">
              <a:spcBef>
                <a:spcPct val="0"/>
              </a:spcBef>
              <a:buNone/>
              <a:defRPr sz="3300" b="0" i="0" kern="1200">
                <a:solidFill>
                  <a:schemeClr val="tx1"/>
                </a:solidFill>
                <a:latin typeface="Corbel"/>
                <a:ea typeface="+mj-ea"/>
                <a:cs typeface="Corbel"/>
              </a:defRPr>
            </a:lvl1pPr>
          </a:lstStyle>
          <a:p>
            <a:pPr marL="0" marR="0" lvl="0" indent="0" algn="l" defTabSz="342900" rtl="0" eaLnBrk="1" fontAlgn="auto" latinLnBrk="0" hangingPunct="1">
              <a:lnSpc>
                <a:spcPct val="110000"/>
              </a:lnSpc>
              <a:spcBef>
                <a:spcPct val="0"/>
              </a:spcBef>
              <a:spcAft>
                <a:spcPts val="0"/>
              </a:spcAft>
              <a:buClrTx/>
              <a:buSzTx/>
              <a:buFontTx/>
              <a:buNone/>
              <a:tabLst/>
              <a:defRPr/>
            </a:pPr>
            <a:r>
              <a:rPr lang="sv-SE" sz="4000" b="1">
                <a:solidFill>
                  <a:srgbClr val="FFFFFF"/>
                </a:solidFill>
                <a:highlight>
                  <a:srgbClr val="414A4F"/>
                </a:highlight>
                <a:latin typeface="Calibri" panose="020F0502020204030204" pitchFamily="34" charset="0"/>
                <a:cs typeface="Calibri" panose="020F0502020204030204" pitchFamily="34" charset="0"/>
              </a:rPr>
              <a:t>RESULTAT</a:t>
            </a:r>
            <a:endParaRPr kumimoji="0" lang="sv-SE" sz="4000" b="1" i="0" u="none" strike="noStrike" kern="1200" cap="none" spc="0" normalizeH="0" baseline="0" noProof="0">
              <a:ln>
                <a:noFill/>
              </a:ln>
              <a:solidFill>
                <a:srgbClr val="FFFFFF"/>
              </a:solidFill>
              <a:effectLst/>
              <a:highlight>
                <a:srgbClr val="414A4F"/>
              </a:highligh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27064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1002242086"/>
              </p:ext>
            </p:extLst>
          </p:nvPr>
        </p:nvGraphicFramePr>
        <p:xfrm>
          <a:off x="251223" y="1676400"/>
          <a:ext cx="5823280" cy="3181351"/>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877607"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Drygt sex av tio känner väl till den gröna industriella omställningen</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2071254" y="1038974"/>
            <a:ext cx="4175215" cy="579080"/>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a:t>
            </a:r>
            <a:r>
              <a:rPr lang="sv-SE" sz="900" b="0">
                <a:solidFill>
                  <a:srgbClr val="414141"/>
                </a:solidFill>
                <a:latin typeface="Calibri Regular" charset="0"/>
              </a:rPr>
              <a:t>Den gröna industriella omställningen kommer att påverka hela samhället i Norrbotten och i Luleå. Det finns planer på att bygga ut hamnen, nya industrier och nya bostadsområden. </a:t>
            </a:r>
            <a:r>
              <a:rPr lang="sv-SE" sz="900">
                <a:solidFill>
                  <a:srgbClr val="414141"/>
                </a:solidFill>
                <a:latin typeface="Calibri Regular" charset="0"/>
              </a:rPr>
              <a:t>Hur väl känner du till denna samhällsomställning?</a:t>
            </a:r>
            <a:endParaRPr lang="en-US" sz="900" b="0">
              <a:solidFill>
                <a:srgbClr val="414141"/>
              </a:solidFill>
              <a:latin typeface="Calibri Regular" charset="0"/>
            </a:endParaRPr>
          </a:p>
        </p:txBody>
      </p:sp>
      <p:sp>
        <p:nvSpPr>
          <p:cNvPr id="19" name="shpBase">
            <a:extLst>
              <a:ext uri="{FF2B5EF4-FFF2-40B4-BE49-F238E27FC236}">
                <a16:creationId xmlns:a16="http://schemas.microsoft.com/office/drawing/2014/main" id="{3F8013F2-4414-17B6-7F01-4E7A01CAF60D}"/>
              </a:ext>
            </a:extLst>
          </p:cNvPr>
          <p:cNvSpPr/>
          <p:nvPr/>
        </p:nvSpPr>
        <p:spPr>
          <a:xfrm>
            <a:off x="3416595" y="4568542"/>
            <a:ext cx="2951393"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Totalt 2024 (n=395), 2023 (n=450)</a:t>
            </a:r>
            <a:endParaRPr lang="en-US" sz="800">
              <a:solidFill>
                <a:srgbClr val="7F7F7F"/>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659928006"/>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6" name="Höger klammerparentes 12">
            <a:extLst>
              <a:ext uri="{FF2B5EF4-FFF2-40B4-BE49-F238E27FC236}">
                <a16:creationId xmlns:a16="http://schemas.microsoft.com/office/drawing/2014/main" id="{F90A71BD-653A-3862-BE0D-CEB9FA35779E}"/>
              </a:ext>
            </a:extLst>
          </p:cNvPr>
          <p:cNvSpPr/>
          <p:nvPr/>
        </p:nvSpPr>
        <p:spPr>
          <a:xfrm>
            <a:off x="3549312" y="1825129"/>
            <a:ext cx="135739" cy="992219"/>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47" name="Oval 19">
            <a:extLst>
              <a:ext uri="{FF2B5EF4-FFF2-40B4-BE49-F238E27FC236}">
                <a16:creationId xmlns:a16="http://schemas.microsoft.com/office/drawing/2014/main" id="{8F90A812-4563-269E-6D56-62977F57F6A0}"/>
              </a:ext>
            </a:extLst>
          </p:cNvPr>
          <p:cNvSpPr/>
          <p:nvPr/>
        </p:nvSpPr>
        <p:spPr>
          <a:xfrm>
            <a:off x="3366823" y="2066275"/>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61</a:t>
            </a:r>
            <a:r>
              <a:rPr kumimoji="0" lang="sv-SE" sz="1400" b="1" i="0" u="none" strike="noStrike" kern="1200" cap="none" spc="0" normalizeH="0" baseline="0" noProof="0">
                <a:ln>
                  <a:noFill/>
                </a:ln>
                <a:solidFill>
                  <a:schemeClr val="bg1"/>
                </a:solidFill>
                <a:effectLst/>
                <a:uLnTx/>
                <a:uFillTx/>
                <a:latin typeface="Calibri"/>
                <a:ea typeface="+mn-ea"/>
                <a:cs typeface="+mn-cs"/>
              </a:rPr>
              <a:t>%</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100" b="1">
                <a:solidFill>
                  <a:schemeClr val="bg1"/>
                </a:solidFill>
                <a:latin typeface="Calibri"/>
              </a:rPr>
              <a:t>(58%)</a:t>
            </a:r>
            <a:endParaRPr kumimoji="0" lang="sv-SE" sz="1100" b="1" i="0" u="none" strike="noStrike" kern="1200" cap="none" spc="0" normalizeH="0" baseline="0" noProof="0">
              <a:ln>
                <a:noFill/>
              </a:ln>
              <a:solidFill>
                <a:schemeClr val="bg1"/>
              </a:solidFill>
              <a:effectLst/>
              <a:uLnTx/>
              <a:uFillTx/>
              <a:latin typeface="Calibri"/>
              <a:ea typeface="+mn-ea"/>
              <a:cs typeface="+mn-cs"/>
            </a:endParaRPr>
          </a:p>
        </p:txBody>
      </p:sp>
      <p:graphicFrame>
        <p:nvGraphicFramePr>
          <p:cNvPr id="48" name="Tabell 4">
            <a:extLst>
              <a:ext uri="{FF2B5EF4-FFF2-40B4-BE49-F238E27FC236}">
                <a16:creationId xmlns:a16="http://schemas.microsoft.com/office/drawing/2014/main" id="{66E8750A-D223-BD7C-1684-44156C130770}"/>
              </a:ext>
            </a:extLst>
          </p:cNvPr>
          <p:cNvGraphicFramePr>
            <a:graphicFrameLocks noGrp="1"/>
          </p:cNvGraphicFramePr>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1480199"/>
          </a:xfrm>
          <a:prstGeom prst="rect">
            <a:avLst/>
          </a:prstGeom>
        </p:spPr>
        <p:txBody>
          <a:bodyPr wrap="square" lIns="180000" tIns="108000" rIns="251999">
            <a:spAutoFit/>
          </a:bodyPr>
          <a:lstStyle/>
          <a:p>
            <a:pPr lvl="0">
              <a:spcBef>
                <a:spcPct val="20000"/>
              </a:spcBef>
              <a:defRPr/>
            </a:pPr>
            <a:r>
              <a:rPr lang="sv-SE" sz="1050" b="1">
                <a:solidFill>
                  <a:srgbClr val="303030"/>
                </a:solidFill>
                <a:cs typeface="Times New Roman" panose="02020603050405020304" pitchFamily="18" charset="0"/>
              </a:rPr>
              <a:t>Känner till mycket väl (23%)</a:t>
            </a:r>
          </a:p>
          <a:p>
            <a:pPr marL="228600" indent="-228600">
              <a:spcBef>
                <a:spcPct val="20000"/>
              </a:spcBef>
              <a:buFont typeface="+mj-lt"/>
              <a:buChar char="•"/>
              <a:defRPr/>
            </a:pPr>
            <a:r>
              <a:rPr lang="sv-SE" sz="1050">
                <a:solidFill>
                  <a:srgbClr val="303030"/>
                </a:solidFill>
                <a:cs typeface="Times New Roman" panose="02020603050405020304" pitchFamily="18" charset="0"/>
              </a:rPr>
              <a:t>Kön: Man (33%)</a:t>
            </a:r>
          </a:p>
          <a:p>
            <a:pPr marL="228600" indent="-228600">
              <a:spcBef>
                <a:spcPct val="20000"/>
              </a:spcBef>
              <a:buFont typeface="+mj-lt"/>
              <a:buChar char="•"/>
              <a:defRPr/>
            </a:pPr>
            <a:r>
              <a:rPr lang="sv-SE" sz="1050">
                <a:solidFill>
                  <a:srgbClr val="303030"/>
                </a:solidFill>
                <a:cs typeface="Times New Roman" panose="02020603050405020304" pitchFamily="18" charset="0"/>
              </a:rPr>
              <a:t>Ålder: 18-49 år (30%)</a:t>
            </a:r>
          </a:p>
          <a:p>
            <a:pPr lvl="0">
              <a:spcBef>
                <a:spcPct val="20000"/>
              </a:spcBef>
              <a:defRPr/>
            </a:pPr>
            <a:endParaRPr lang="sv-SE" sz="1050" b="1">
              <a:solidFill>
                <a:srgbClr val="303030"/>
              </a:solidFill>
              <a:cs typeface="Times New Roman" panose="02020603050405020304" pitchFamily="18" charset="0"/>
            </a:endParaRPr>
          </a:p>
          <a:p>
            <a:pPr lvl="0">
              <a:spcBef>
                <a:spcPct val="20000"/>
              </a:spcBef>
              <a:defRPr/>
            </a:pPr>
            <a:r>
              <a:rPr lang="sv-SE" sz="1050" b="1">
                <a:solidFill>
                  <a:srgbClr val="303030"/>
                </a:solidFill>
                <a:cs typeface="Times New Roman" panose="02020603050405020304" pitchFamily="18" charset="0"/>
              </a:rPr>
              <a:t>Känner till ganska väl (37%)</a:t>
            </a:r>
          </a:p>
          <a:p>
            <a:pPr marL="228600" indent="-228600">
              <a:spcBef>
                <a:spcPct val="20000"/>
              </a:spcBef>
              <a:buFont typeface="+mj-lt"/>
              <a:buChar char="•"/>
              <a:defRPr/>
            </a:pPr>
            <a:r>
              <a:rPr lang="sv-SE" sz="1050">
                <a:solidFill>
                  <a:srgbClr val="303030"/>
                </a:solidFill>
                <a:cs typeface="Times New Roman" panose="02020603050405020304" pitchFamily="18" charset="0"/>
              </a:rPr>
              <a:t>Ålder: 50-84 år (48%)</a:t>
            </a:r>
          </a:p>
          <a:p>
            <a:pPr lvl="0">
              <a:spcBef>
                <a:spcPct val="20000"/>
              </a:spcBef>
              <a:defRPr/>
            </a:pPr>
            <a:endParaRPr lang="sv-SE" sz="1050" b="1">
              <a:solidFill>
                <a:srgbClr val="303030"/>
              </a:solidFill>
              <a:cs typeface="Times New Roman" panose="02020603050405020304" pitchFamily="18" charset="0"/>
            </a:endParaRPr>
          </a:p>
        </p:txBody>
      </p:sp>
      <p:sp>
        <p:nvSpPr>
          <p:cNvPr id="2" name="Höger klammerparentes 12">
            <a:extLst>
              <a:ext uri="{FF2B5EF4-FFF2-40B4-BE49-F238E27FC236}">
                <a16:creationId xmlns:a16="http://schemas.microsoft.com/office/drawing/2014/main" id="{65E91744-2C7D-B1CA-E701-8F8CF7D53B77}"/>
              </a:ext>
            </a:extLst>
          </p:cNvPr>
          <p:cNvSpPr/>
          <p:nvPr/>
        </p:nvSpPr>
        <p:spPr>
          <a:xfrm>
            <a:off x="4121304" y="1825129"/>
            <a:ext cx="156786" cy="172548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3" name="Oval 19">
            <a:extLst>
              <a:ext uri="{FF2B5EF4-FFF2-40B4-BE49-F238E27FC236}">
                <a16:creationId xmlns:a16="http://schemas.microsoft.com/office/drawing/2014/main" id="{7FB34AB8-1318-32F0-5A51-69595188995C}"/>
              </a:ext>
            </a:extLst>
          </p:cNvPr>
          <p:cNvSpPr/>
          <p:nvPr/>
        </p:nvSpPr>
        <p:spPr>
          <a:xfrm>
            <a:off x="3936274" y="2412467"/>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Calibri"/>
                <a:ea typeface="+mn-ea"/>
                <a:cs typeface="+mn-cs"/>
              </a:rPr>
              <a:t>88%</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100" b="1">
                <a:solidFill>
                  <a:schemeClr val="bg1"/>
                </a:solidFill>
                <a:latin typeface="Calibri"/>
              </a:rPr>
              <a:t>(85%)</a:t>
            </a:r>
            <a:endParaRPr kumimoji="0" lang="sv-SE" sz="1100" b="1" i="0" u="none" strike="noStrike" kern="1200" cap="none" spc="0" normalizeH="0" baseline="0" noProof="0">
              <a:ln>
                <a:noFill/>
              </a:ln>
              <a:solidFill>
                <a:schemeClr val="bg1"/>
              </a:solidFill>
              <a:effectLst/>
              <a:uLnTx/>
              <a:uFillTx/>
              <a:latin typeface="Calibri"/>
              <a:ea typeface="+mn-ea"/>
              <a:cs typeface="+mn-cs"/>
            </a:endParaRPr>
          </a:p>
        </p:txBody>
      </p:sp>
      <p:sp>
        <p:nvSpPr>
          <p:cNvPr id="5" name="Höger klammerparentes 12">
            <a:extLst>
              <a:ext uri="{FF2B5EF4-FFF2-40B4-BE49-F238E27FC236}">
                <a16:creationId xmlns:a16="http://schemas.microsoft.com/office/drawing/2014/main" id="{EFED1831-8F93-7343-0596-539EDC5BEA32}"/>
              </a:ext>
            </a:extLst>
          </p:cNvPr>
          <p:cNvSpPr/>
          <p:nvPr/>
        </p:nvSpPr>
        <p:spPr>
          <a:xfrm>
            <a:off x="4687911" y="1825129"/>
            <a:ext cx="131921" cy="2303526"/>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9" name="Oval 19">
            <a:extLst>
              <a:ext uri="{FF2B5EF4-FFF2-40B4-BE49-F238E27FC236}">
                <a16:creationId xmlns:a16="http://schemas.microsoft.com/office/drawing/2014/main" id="{5B423134-DA49-A3B0-F396-5938E2CCC155}"/>
              </a:ext>
            </a:extLst>
          </p:cNvPr>
          <p:cNvSpPr/>
          <p:nvPr/>
        </p:nvSpPr>
        <p:spPr>
          <a:xfrm>
            <a:off x="4493827" y="2662825"/>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Calibri"/>
                <a:ea typeface="+mn-ea"/>
                <a:cs typeface="+mn-cs"/>
              </a:rPr>
              <a:t>97%</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100" b="1">
                <a:solidFill>
                  <a:schemeClr val="bg1"/>
                </a:solidFill>
                <a:latin typeface="Calibri"/>
              </a:rPr>
              <a:t>(96%)</a:t>
            </a:r>
            <a:endParaRPr kumimoji="0" lang="sv-SE" sz="1100" b="1" i="0" u="none" strike="noStrike" kern="1200" cap="none" spc="0" normalizeH="0" baseline="0" noProof="0">
              <a:ln>
                <a:noFill/>
              </a:ln>
              <a:solidFill>
                <a:schemeClr val="bg1"/>
              </a:solidFill>
              <a:effectLst/>
              <a:uLnTx/>
              <a:uFillTx/>
              <a:latin typeface="Calibri"/>
              <a:ea typeface="+mn-ea"/>
              <a:cs typeface="+mn-cs"/>
            </a:endParaRPr>
          </a:p>
        </p:txBody>
      </p:sp>
      <p:sp>
        <p:nvSpPr>
          <p:cNvPr id="8" name="Rektangel 7">
            <a:extLst>
              <a:ext uri="{FF2B5EF4-FFF2-40B4-BE49-F238E27FC236}">
                <a16:creationId xmlns:a16="http://schemas.microsoft.com/office/drawing/2014/main" id="{B6626D91-1C82-F2CF-3329-D22911284E49}"/>
              </a:ext>
            </a:extLst>
          </p:cNvPr>
          <p:cNvSpPr/>
          <p:nvPr/>
        </p:nvSpPr>
        <p:spPr>
          <a:xfrm>
            <a:off x="6506089" y="2234882"/>
            <a:ext cx="2401922" cy="159653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1200" b="1"/>
              <a:t>Djup kännedom: </a:t>
            </a:r>
            <a:r>
              <a:rPr lang="sv-SE" sz="1200"/>
              <a:t>Stad: 60% (59%)/ Landsbygd: 64% (53%)</a:t>
            </a:r>
          </a:p>
          <a:p>
            <a:endParaRPr lang="sv-SE" sz="1200"/>
          </a:p>
          <a:p>
            <a:r>
              <a:rPr lang="sv-SE" sz="1200" b="1"/>
              <a:t>Kännedom: </a:t>
            </a:r>
            <a:r>
              <a:rPr lang="sv-SE" sz="1200"/>
              <a:t>Stad: 88% (85%)/ Landsbygd: 92% (83%)</a:t>
            </a:r>
          </a:p>
          <a:p>
            <a:endParaRPr lang="sv-SE" sz="1200" b="1"/>
          </a:p>
          <a:p>
            <a:r>
              <a:rPr lang="sv-SE" sz="1200" b="1"/>
              <a:t>Hört talas om: </a:t>
            </a:r>
            <a:r>
              <a:rPr lang="sv-SE" sz="1200"/>
              <a:t>Stad: 96% (95%)/ Landsbygd: 100% (99%)</a:t>
            </a:r>
          </a:p>
          <a:p>
            <a:endParaRPr lang="sv-SE" sz="1200"/>
          </a:p>
        </p:txBody>
      </p:sp>
      <p:sp>
        <p:nvSpPr>
          <p:cNvPr id="13" name="textruta 12">
            <a:extLst>
              <a:ext uri="{FF2B5EF4-FFF2-40B4-BE49-F238E27FC236}">
                <a16:creationId xmlns:a16="http://schemas.microsoft.com/office/drawing/2014/main" id="{BEE78126-A50C-3CDB-93B8-429C8C171F37}"/>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
        <p:nvSpPr>
          <p:cNvPr id="14" name="textruta 13">
            <a:extLst>
              <a:ext uri="{FF2B5EF4-FFF2-40B4-BE49-F238E27FC236}">
                <a16:creationId xmlns:a16="http://schemas.microsoft.com/office/drawing/2014/main" id="{746F3A28-5CBE-34CB-D363-3E515F981B14}"/>
              </a:ext>
            </a:extLst>
          </p:cNvPr>
          <p:cNvSpPr txBox="1"/>
          <p:nvPr/>
        </p:nvSpPr>
        <p:spPr>
          <a:xfrm>
            <a:off x="6506089" y="3962174"/>
            <a:ext cx="2401922" cy="369332"/>
          </a:xfrm>
          <a:prstGeom prst="rect">
            <a:avLst/>
          </a:prstGeom>
          <a:noFill/>
        </p:spPr>
        <p:txBody>
          <a:bodyPr wrap="square" rtlCol="0">
            <a:spAutoFit/>
          </a:bodyPr>
          <a:lstStyle/>
          <a:p>
            <a:r>
              <a:rPr lang="sv-SE" sz="900"/>
              <a:t>(Siffror inom parentes är resultat från 2023 nollmätning.)</a:t>
            </a:r>
          </a:p>
        </p:txBody>
      </p:sp>
    </p:spTree>
    <p:extLst>
      <p:ext uri="{BB962C8B-B14F-4D97-AF65-F5344CB8AC3E}">
        <p14:creationId xmlns:p14="http://schemas.microsoft.com/office/powerpoint/2010/main" val="42738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603338805"/>
              </p:ext>
            </p:extLst>
          </p:nvPr>
        </p:nvGraphicFramePr>
        <p:xfrm>
          <a:off x="251223" y="1987472"/>
          <a:ext cx="4769675" cy="2870280"/>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877607"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Nästan samtliga förstår anledningarna till att samhällsomställningen behöver göras</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3901008" y="1263600"/>
            <a:ext cx="2268538" cy="579080"/>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Skulle du säga att du förstår eller inte förstår anledningarna till att samhällsomställningen behöver göras?</a:t>
            </a:r>
            <a:endParaRPr lang="en-US" sz="900" b="0">
              <a:solidFill>
                <a:srgbClr val="414141"/>
              </a:solidFill>
              <a:latin typeface="Calibri Regular" charset="0"/>
            </a:endParaRPr>
          </a:p>
        </p:txBody>
      </p:sp>
      <p:sp>
        <p:nvSpPr>
          <p:cNvPr id="19" name="shpBase">
            <a:extLst>
              <a:ext uri="{FF2B5EF4-FFF2-40B4-BE49-F238E27FC236}">
                <a16:creationId xmlns:a16="http://schemas.microsoft.com/office/drawing/2014/main" id="{3F8013F2-4414-17B6-7F01-4E7A01CAF60D}"/>
              </a:ext>
            </a:extLst>
          </p:cNvPr>
          <p:cNvSpPr/>
          <p:nvPr/>
        </p:nvSpPr>
        <p:spPr>
          <a:xfrm>
            <a:off x="-2351" y="4587974"/>
            <a:ext cx="6373860"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a:t>
            </a:r>
            <a:r>
              <a:rPr lang="sv-SE" sz="800">
                <a:solidFill>
                  <a:schemeClr val="bg1">
                    <a:lumMod val="50000"/>
                  </a:schemeClr>
                </a:solidFill>
              </a:rPr>
              <a:t>Har minst hört talas om samhällsomställningen</a:t>
            </a:r>
            <a:r>
              <a:rPr lang="sv-SE" sz="800">
                <a:solidFill>
                  <a:schemeClr val="bg1">
                    <a:lumMod val="50000"/>
                  </a:schemeClr>
                </a:solidFill>
                <a:latin typeface="Calibri" charset="0"/>
                <a:ea typeface="Calibri" charset="0"/>
                <a:cs typeface="Calibri" charset="0"/>
              </a:rPr>
              <a:t> </a:t>
            </a:r>
            <a:r>
              <a:rPr lang="sv-SE" sz="800">
                <a:solidFill>
                  <a:srgbClr val="7F7F7F"/>
                </a:solidFill>
                <a:latin typeface="Calibri" charset="0"/>
                <a:ea typeface="Calibri" charset="0"/>
                <a:cs typeface="Calibri" charset="0"/>
              </a:rPr>
              <a:t>(n=387)</a:t>
            </a:r>
            <a:endParaRPr lang="en-US" sz="800">
              <a:solidFill>
                <a:srgbClr val="7F7F7F"/>
              </a:solidFill>
              <a:latin typeface="Calibri" charset="0"/>
              <a:ea typeface="Calibri" charset="0"/>
              <a:cs typeface="Calibri"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892067348"/>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6" name="Höger klammerparentes 12">
            <a:extLst>
              <a:ext uri="{FF2B5EF4-FFF2-40B4-BE49-F238E27FC236}">
                <a16:creationId xmlns:a16="http://schemas.microsoft.com/office/drawing/2014/main" id="{F90A71BD-653A-3862-BE0D-CEB9FA35779E}"/>
              </a:ext>
            </a:extLst>
          </p:cNvPr>
          <p:cNvSpPr/>
          <p:nvPr/>
        </p:nvSpPr>
        <p:spPr>
          <a:xfrm>
            <a:off x="3955495" y="2250012"/>
            <a:ext cx="178759" cy="1047666"/>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47" name="Oval 19">
            <a:extLst>
              <a:ext uri="{FF2B5EF4-FFF2-40B4-BE49-F238E27FC236}">
                <a16:creationId xmlns:a16="http://schemas.microsoft.com/office/drawing/2014/main" id="{8F90A812-4563-269E-6D56-62977F57F6A0}"/>
              </a:ext>
            </a:extLst>
          </p:cNvPr>
          <p:cNvSpPr/>
          <p:nvPr/>
        </p:nvSpPr>
        <p:spPr>
          <a:xfrm>
            <a:off x="3812123" y="2517032"/>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94</a:t>
            </a:r>
            <a:r>
              <a:rPr kumimoji="0" lang="sv-SE" sz="1400" b="1" i="0" u="none" strike="noStrike" kern="1200" cap="none" spc="0" normalizeH="0" baseline="0" noProof="0">
                <a:ln>
                  <a:noFill/>
                </a:ln>
                <a:solidFill>
                  <a:schemeClr val="bg1"/>
                </a:solidFill>
                <a:effectLst/>
                <a:uLnTx/>
                <a:uFillTx/>
                <a:latin typeface="Calibri"/>
                <a:ea typeface="+mn-ea"/>
                <a:cs typeface="+mn-cs"/>
              </a:rPr>
              <a:t>%</a:t>
            </a:r>
          </a:p>
        </p:txBody>
      </p:sp>
      <p:sp>
        <p:nvSpPr>
          <p:cNvPr id="16" name="textruta 15">
            <a:extLst>
              <a:ext uri="{FF2B5EF4-FFF2-40B4-BE49-F238E27FC236}">
                <a16:creationId xmlns:a16="http://schemas.microsoft.com/office/drawing/2014/main" id="{2D9FFD38-0664-246D-BA09-AF799BC26AD6}"/>
              </a:ext>
            </a:extLst>
          </p:cNvPr>
          <p:cNvSpPr txBox="1"/>
          <p:nvPr/>
        </p:nvSpPr>
        <p:spPr>
          <a:xfrm>
            <a:off x="-2352" y="182564"/>
            <a:ext cx="5297683" cy="165454"/>
          </a:xfrm>
          <a:prstGeom prst="rect">
            <a:avLst/>
          </a:prstGeom>
          <a:noFill/>
        </p:spPr>
        <p:txBody>
          <a:bodyPr wrap="square" lIns="251999" tIns="0" rtlCol="0">
            <a:noAutofit/>
          </a:bodyPr>
          <a:lstStyle/>
          <a:p>
            <a:r>
              <a:rPr lang="sv-SE" sz="1000">
                <a:solidFill>
                  <a:schemeClr val="bg1"/>
                </a:solidFill>
                <a:highlight>
                  <a:srgbClr val="3C8C86"/>
                </a:highlight>
              </a:rPr>
              <a:t>Har minst hört talas om samhällsomställningen</a:t>
            </a:r>
          </a:p>
        </p:txBody>
      </p:sp>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1253984"/>
          </a:xfrm>
          <a:prstGeom prst="rect">
            <a:avLst/>
          </a:prstGeom>
        </p:spPr>
        <p:txBody>
          <a:bodyPr wrap="square" lIns="180000" tIns="108000" rIns="251999">
            <a:spAutoFit/>
          </a:bodyPr>
          <a:lstStyle/>
          <a:p>
            <a:pPr lvl="0">
              <a:spcBef>
                <a:spcPct val="20000"/>
              </a:spcBef>
              <a:defRPr/>
            </a:pPr>
            <a:r>
              <a:rPr lang="sv-SE" sz="1050" b="1">
                <a:solidFill>
                  <a:srgbClr val="303030"/>
                </a:solidFill>
                <a:cs typeface="Times New Roman" panose="02020603050405020304" pitchFamily="18" charset="0"/>
              </a:rPr>
              <a:t>Jag förstår till stor del (54%)</a:t>
            </a:r>
          </a:p>
          <a:p>
            <a:pPr marL="228600" indent="-228600">
              <a:spcBef>
                <a:spcPct val="20000"/>
              </a:spcBef>
              <a:buFont typeface="+mj-lt"/>
              <a:buChar char="•"/>
              <a:defRPr/>
            </a:pPr>
            <a:r>
              <a:rPr lang="sv-SE" sz="1050">
                <a:solidFill>
                  <a:srgbClr val="303030"/>
                </a:solidFill>
                <a:cs typeface="Times New Roman" panose="02020603050405020304" pitchFamily="18" charset="0"/>
              </a:rPr>
              <a:t>Man (65%)</a:t>
            </a:r>
          </a:p>
          <a:p>
            <a:pPr marL="228600" indent="-228600">
              <a:spcBef>
                <a:spcPct val="20000"/>
              </a:spcBef>
              <a:buFont typeface="+mj-lt"/>
              <a:buChar char="•"/>
              <a:defRPr/>
            </a:pPr>
            <a:r>
              <a:rPr lang="sv-SE" sz="1050">
                <a:solidFill>
                  <a:srgbClr val="303030"/>
                </a:solidFill>
                <a:cs typeface="Times New Roman" panose="02020603050405020304" pitchFamily="18" charset="0"/>
              </a:rPr>
              <a:t>Hushållsinkomst: 300k-499k (63%)</a:t>
            </a:r>
          </a:p>
          <a:p>
            <a:pPr marL="228600" indent="-228600">
              <a:spcBef>
                <a:spcPct val="20000"/>
              </a:spcBef>
              <a:buFont typeface="+mj-lt"/>
              <a:buChar char="•"/>
              <a:defRPr/>
            </a:pPr>
            <a:r>
              <a:rPr lang="sv-SE" sz="1050">
                <a:solidFill>
                  <a:srgbClr val="303030"/>
                </a:solidFill>
                <a:cs typeface="Times New Roman" panose="02020603050405020304" pitchFamily="18" charset="0"/>
              </a:rPr>
              <a:t>Netto: Djup kännedom om samhällsomställningen (68%)</a:t>
            </a:r>
          </a:p>
          <a:p>
            <a:pPr lvl="0">
              <a:spcBef>
                <a:spcPct val="20000"/>
              </a:spcBef>
              <a:defRPr/>
            </a:pPr>
            <a:endParaRPr lang="sv-SE" sz="1050" b="1">
              <a:solidFill>
                <a:srgbClr val="303030"/>
              </a:solidFill>
              <a:cs typeface="Times New Roman" panose="02020603050405020304" pitchFamily="18" charset="0"/>
            </a:endParaRPr>
          </a:p>
        </p:txBody>
      </p:sp>
      <p:sp>
        <p:nvSpPr>
          <p:cNvPr id="2" name="Rektangel 1">
            <a:extLst>
              <a:ext uri="{FF2B5EF4-FFF2-40B4-BE49-F238E27FC236}">
                <a16:creationId xmlns:a16="http://schemas.microsoft.com/office/drawing/2014/main" id="{23E73790-CF1B-1766-E095-30AF1B6267CC}"/>
              </a:ext>
            </a:extLst>
          </p:cNvPr>
          <p:cNvSpPr/>
          <p:nvPr/>
        </p:nvSpPr>
        <p:spPr>
          <a:xfrm>
            <a:off x="6556792" y="3735975"/>
            <a:ext cx="2401922" cy="54988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1200" b="1"/>
              <a:t>Netto: Jag förstår till stor/viss del: </a:t>
            </a:r>
          </a:p>
          <a:p>
            <a:r>
              <a:rPr lang="sv-SE" sz="1200"/>
              <a:t>Stad: 94%/ Landsbygd: 92%</a:t>
            </a:r>
          </a:p>
        </p:txBody>
      </p:sp>
      <p:sp>
        <p:nvSpPr>
          <p:cNvPr id="3" name="textruta 2">
            <a:extLst>
              <a:ext uri="{FF2B5EF4-FFF2-40B4-BE49-F238E27FC236}">
                <a16:creationId xmlns:a16="http://schemas.microsoft.com/office/drawing/2014/main" id="{56B2B8B9-492B-3971-02B3-CF7E99AA6FFA}"/>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Tree>
    <p:extLst>
      <p:ext uri="{BB962C8B-B14F-4D97-AF65-F5344CB8AC3E}">
        <p14:creationId xmlns:p14="http://schemas.microsoft.com/office/powerpoint/2010/main" val="266566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2268381438"/>
              </p:ext>
            </p:extLst>
          </p:nvPr>
        </p:nvGraphicFramePr>
        <p:xfrm>
          <a:off x="251223" y="1651827"/>
          <a:ext cx="5283815" cy="3205925"/>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877607"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Nästan samtliga förstår konsekvenserna av att inte genomföra samhällsomställningen</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3901008" y="1263600"/>
            <a:ext cx="2268538" cy="579080"/>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Skulle du säga att du förstår eller inte förstår konsekvenserna av att inte genomföra samhällsomställningen?</a:t>
            </a:r>
            <a:endParaRPr lang="en-US" sz="900" b="0">
              <a:solidFill>
                <a:srgbClr val="414141"/>
              </a:solidFill>
              <a:latin typeface="Calibri Regular"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1084221459"/>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6" name="Höger klammerparentes 12">
            <a:extLst>
              <a:ext uri="{FF2B5EF4-FFF2-40B4-BE49-F238E27FC236}">
                <a16:creationId xmlns:a16="http://schemas.microsoft.com/office/drawing/2014/main" id="{F90A71BD-653A-3862-BE0D-CEB9FA35779E}"/>
              </a:ext>
            </a:extLst>
          </p:cNvPr>
          <p:cNvSpPr/>
          <p:nvPr/>
        </p:nvSpPr>
        <p:spPr>
          <a:xfrm>
            <a:off x="4040877" y="1955260"/>
            <a:ext cx="200384" cy="11510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47" name="Oval 19">
            <a:extLst>
              <a:ext uri="{FF2B5EF4-FFF2-40B4-BE49-F238E27FC236}">
                <a16:creationId xmlns:a16="http://schemas.microsoft.com/office/drawing/2014/main" id="{8F90A812-4563-269E-6D56-62977F57F6A0}"/>
              </a:ext>
            </a:extLst>
          </p:cNvPr>
          <p:cNvSpPr/>
          <p:nvPr/>
        </p:nvSpPr>
        <p:spPr>
          <a:xfrm>
            <a:off x="3901008" y="2319183"/>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93</a:t>
            </a:r>
            <a:r>
              <a:rPr kumimoji="0" lang="sv-SE" sz="1400" b="1" i="0" u="none" strike="noStrike" kern="1200" cap="none" spc="0" normalizeH="0" baseline="0" noProof="0">
                <a:ln>
                  <a:noFill/>
                </a:ln>
                <a:solidFill>
                  <a:schemeClr val="bg1"/>
                </a:solidFill>
                <a:effectLst/>
                <a:uLnTx/>
                <a:uFillTx/>
                <a:latin typeface="Calibri"/>
                <a:ea typeface="+mn-ea"/>
                <a:cs typeface="+mn-cs"/>
              </a:rPr>
              <a:t>%</a:t>
            </a:r>
          </a:p>
        </p:txBody>
      </p:sp>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2158847"/>
          </a:xfrm>
          <a:prstGeom prst="rect">
            <a:avLst/>
          </a:prstGeom>
        </p:spPr>
        <p:txBody>
          <a:bodyPr wrap="square" lIns="180000" tIns="108000" rIns="251999">
            <a:spAutoFit/>
          </a:bodyPr>
          <a:lstStyle/>
          <a:p>
            <a:pPr lvl="0">
              <a:spcBef>
                <a:spcPct val="20000"/>
              </a:spcBef>
              <a:defRPr/>
            </a:pPr>
            <a:r>
              <a:rPr lang="sv-SE" sz="1050" b="1">
                <a:solidFill>
                  <a:srgbClr val="303030"/>
                </a:solidFill>
                <a:cs typeface="Times New Roman" panose="02020603050405020304" pitchFamily="18" charset="0"/>
              </a:rPr>
              <a:t>Jag förstår till stor del (38%)</a:t>
            </a:r>
          </a:p>
          <a:p>
            <a:pPr marL="228600" indent="-228600">
              <a:spcBef>
                <a:spcPct val="20000"/>
              </a:spcBef>
              <a:buFont typeface="+mj-lt"/>
              <a:buChar char="•"/>
              <a:defRPr/>
            </a:pPr>
            <a:r>
              <a:rPr lang="sv-SE" sz="1050">
                <a:solidFill>
                  <a:srgbClr val="303030"/>
                </a:solidFill>
                <a:cs typeface="Times New Roman" panose="02020603050405020304" pitchFamily="18" charset="0"/>
              </a:rPr>
              <a:t>Man (48%)</a:t>
            </a:r>
          </a:p>
          <a:p>
            <a:pPr marL="228600" indent="-228600">
              <a:spcBef>
                <a:spcPct val="20000"/>
              </a:spcBef>
              <a:buFont typeface="+mj-lt"/>
              <a:buChar char="•"/>
              <a:defRPr/>
            </a:pPr>
            <a:r>
              <a:rPr lang="sv-SE" sz="1050">
                <a:solidFill>
                  <a:srgbClr val="303030"/>
                </a:solidFill>
                <a:cs typeface="Times New Roman" panose="02020603050405020304" pitchFamily="18" charset="0"/>
              </a:rPr>
              <a:t>Utbildning: Universitet/högskola (43%)</a:t>
            </a:r>
          </a:p>
          <a:p>
            <a:pPr marL="228600" indent="-228600">
              <a:spcBef>
                <a:spcPct val="20000"/>
              </a:spcBef>
              <a:buFont typeface="+mj-lt"/>
              <a:buChar char="•"/>
              <a:defRPr/>
            </a:pPr>
            <a:r>
              <a:rPr lang="sv-SE" sz="1050">
                <a:solidFill>
                  <a:srgbClr val="303030"/>
                </a:solidFill>
                <a:cs typeface="Times New Roman" panose="02020603050405020304" pitchFamily="18" charset="0"/>
              </a:rPr>
              <a:t>Inga hemmaboende barn (41%)</a:t>
            </a:r>
          </a:p>
          <a:p>
            <a:pPr marL="228600" indent="-228600">
              <a:spcBef>
                <a:spcPct val="20000"/>
              </a:spcBef>
              <a:buFont typeface="+mj-lt"/>
              <a:buChar char="•"/>
              <a:defRPr/>
            </a:pPr>
            <a:r>
              <a:rPr lang="sv-SE" sz="1050">
                <a:solidFill>
                  <a:srgbClr val="303030"/>
                </a:solidFill>
                <a:cs typeface="Times New Roman" panose="02020603050405020304" pitchFamily="18" charset="0"/>
              </a:rPr>
              <a:t>Netto: Djup kännedom om samhällsomställningen (52%)</a:t>
            </a:r>
          </a:p>
          <a:p>
            <a:pPr marL="228600" indent="-228600">
              <a:spcBef>
                <a:spcPct val="20000"/>
              </a:spcBef>
              <a:buFont typeface="+mj-lt"/>
              <a:buChar char="•"/>
              <a:defRPr/>
            </a:pPr>
            <a:r>
              <a:rPr lang="sv-SE" sz="1050">
                <a:solidFill>
                  <a:srgbClr val="303030"/>
                </a:solidFill>
                <a:cs typeface="Times New Roman" panose="02020603050405020304" pitchFamily="18" charset="0"/>
              </a:rPr>
              <a:t>Netto: Kännedom om samhällsomställningen (41%)</a:t>
            </a:r>
          </a:p>
          <a:p>
            <a:pPr marL="228600" indent="-228600">
              <a:spcBef>
                <a:spcPct val="20000"/>
              </a:spcBef>
              <a:buFont typeface="+mj-lt"/>
              <a:buChar char="•"/>
              <a:defRPr/>
            </a:pPr>
            <a:r>
              <a:rPr lang="sv-SE" sz="1050">
                <a:solidFill>
                  <a:srgbClr val="303030"/>
                </a:solidFill>
                <a:cs typeface="Times New Roman" panose="02020603050405020304" pitchFamily="18" charset="0"/>
              </a:rPr>
              <a:t>Positiv till samhällsomställningen i Luleå (43%)</a:t>
            </a:r>
          </a:p>
          <a:p>
            <a:pPr lvl="0">
              <a:spcBef>
                <a:spcPct val="20000"/>
              </a:spcBef>
              <a:defRPr/>
            </a:pPr>
            <a:endParaRPr lang="sv-SE" sz="1050" b="1">
              <a:solidFill>
                <a:srgbClr val="303030"/>
              </a:solidFill>
              <a:cs typeface="Times New Roman" panose="02020603050405020304" pitchFamily="18" charset="0"/>
            </a:endParaRPr>
          </a:p>
        </p:txBody>
      </p:sp>
      <p:sp>
        <p:nvSpPr>
          <p:cNvPr id="2" name="shpBase">
            <a:extLst>
              <a:ext uri="{FF2B5EF4-FFF2-40B4-BE49-F238E27FC236}">
                <a16:creationId xmlns:a16="http://schemas.microsoft.com/office/drawing/2014/main" id="{077D5AFF-8F46-EFB3-8135-B64FD289EFE4}"/>
              </a:ext>
            </a:extLst>
          </p:cNvPr>
          <p:cNvSpPr/>
          <p:nvPr/>
        </p:nvSpPr>
        <p:spPr>
          <a:xfrm>
            <a:off x="-2351" y="4587974"/>
            <a:ext cx="6373860"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a:t>
            </a:r>
            <a:r>
              <a:rPr lang="sv-SE" sz="800">
                <a:solidFill>
                  <a:schemeClr val="bg1">
                    <a:lumMod val="50000"/>
                  </a:schemeClr>
                </a:solidFill>
              </a:rPr>
              <a:t>Har minst hört talas om samhällsomställningen</a:t>
            </a:r>
            <a:r>
              <a:rPr lang="sv-SE" sz="800">
                <a:solidFill>
                  <a:schemeClr val="bg1">
                    <a:lumMod val="50000"/>
                  </a:schemeClr>
                </a:solidFill>
                <a:latin typeface="Calibri" charset="0"/>
                <a:ea typeface="Calibri" charset="0"/>
                <a:cs typeface="Calibri" charset="0"/>
              </a:rPr>
              <a:t> </a:t>
            </a:r>
            <a:r>
              <a:rPr lang="sv-SE" sz="800">
                <a:solidFill>
                  <a:srgbClr val="7F7F7F"/>
                </a:solidFill>
                <a:latin typeface="Calibri" charset="0"/>
                <a:ea typeface="Calibri" charset="0"/>
                <a:cs typeface="Calibri" charset="0"/>
              </a:rPr>
              <a:t>(n=387)</a:t>
            </a:r>
            <a:endParaRPr lang="en-US" sz="800">
              <a:solidFill>
                <a:srgbClr val="7F7F7F"/>
              </a:solidFill>
              <a:latin typeface="Calibri" charset="0"/>
              <a:ea typeface="Calibri" charset="0"/>
              <a:cs typeface="Calibri" charset="0"/>
            </a:endParaRPr>
          </a:p>
        </p:txBody>
      </p:sp>
      <p:sp>
        <p:nvSpPr>
          <p:cNvPr id="3" name="textruta 2">
            <a:extLst>
              <a:ext uri="{FF2B5EF4-FFF2-40B4-BE49-F238E27FC236}">
                <a16:creationId xmlns:a16="http://schemas.microsoft.com/office/drawing/2014/main" id="{94A7A6FB-88D4-B06B-F64F-0240EF828735}"/>
              </a:ext>
            </a:extLst>
          </p:cNvPr>
          <p:cNvSpPr txBox="1"/>
          <p:nvPr/>
        </p:nvSpPr>
        <p:spPr>
          <a:xfrm>
            <a:off x="-2352" y="182564"/>
            <a:ext cx="5297683" cy="165454"/>
          </a:xfrm>
          <a:prstGeom prst="rect">
            <a:avLst/>
          </a:prstGeom>
          <a:noFill/>
        </p:spPr>
        <p:txBody>
          <a:bodyPr wrap="square" lIns="251999" tIns="0" rtlCol="0">
            <a:noAutofit/>
          </a:bodyPr>
          <a:lstStyle/>
          <a:p>
            <a:r>
              <a:rPr lang="sv-SE" sz="1000">
                <a:solidFill>
                  <a:schemeClr val="bg1"/>
                </a:solidFill>
                <a:highlight>
                  <a:srgbClr val="3C8C86"/>
                </a:highlight>
              </a:rPr>
              <a:t>Har minst hört talas om samhällsomställningen</a:t>
            </a:r>
          </a:p>
        </p:txBody>
      </p:sp>
      <p:sp>
        <p:nvSpPr>
          <p:cNvPr id="8" name="textruta 7">
            <a:extLst>
              <a:ext uri="{FF2B5EF4-FFF2-40B4-BE49-F238E27FC236}">
                <a16:creationId xmlns:a16="http://schemas.microsoft.com/office/drawing/2014/main" id="{7A689B0C-C62D-8332-3B7D-67B617F66330}"/>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
        <p:nvSpPr>
          <p:cNvPr id="14" name="Rektangel 13">
            <a:extLst>
              <a:ext uri="{FF2B5EF4-FFF2-40B4-BE49-F238E27FC236}">
                <a16:creationId xmlns:a16="http://schemas.microsoft.com/office/drawing/2014/main" id="{112C0EE4-C6E2-41D2-976A-896F3737367B}"/>
              </a:ext>
            </a:extLst>
          </p:cNvPr>
          <p:cNvSpPr/>
          <p:nvPr/>
        </p:nvSpPr>
        <p:spPr>
          <a:xfrm>
            <a:off x="6556792" y="3735975"/>
            <a:ext cx="2401922" cy="54988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1200" b="1"/>
              <a:t>Netto: Jag förstår till stor/viss del: </a:t>
            </a:r>
          </a:p>
          <a:p>
            <a:r>
              <a:rPr lang="sv-SE" sz="1200"/>
              <a:t>Stad: 93%/ Landsbygd: 97%</a:t>
            </a:r>
          </a:p>
        </p:txBody>
      </p:sp>
    </p:spTree>
    <p:extLst>
      <p:ext uri="{BB962C8B-B14F-4D97-AF65-F5344CB8AC3E}">
        <p14:creationId xmlns:p14="http://schemas.microsoft.com/office/powerpoint/2010/main" val="177704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2165371246"/>
              </p:ext>
            </p:extLst>
          </p:nvPr>
        </p:nvGraphicFramePr>
        <p:xfrm>
          <a:off x="251223" y="1599286"/>
          <a:ext cx="5823280" cy="3258466"/>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877607"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Drygt tre av fyra är positivt inställa till samhällsomställningen i Luleå</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3621806" y="1263600"/>
            <a:ext cx="2547740" cy="440581"/>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Är du positivt eller negativt inställd till samhällsomställningen i Luleå?</a:t>
            </a:r>
            <a:endParaRPr lang="en-US" sz="900" b="0">
              <a:solidFill>
                <a:srgbClr val="414141"/>
              </a:solidFill>
              <a:latin typeface="Calibri Regular"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3480244511"/>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6" name="Höger klammerparentes 12">
            <a:extLst>
              <a:ext uri="{FF2B5EF4-FFF2-40B4-BE49-F238E27FC236}">
                <a16:creationId xmlns:a16="http://schemas.microsoft.com/office/drawing/2014/main" id="{F90A71BD-653A-3862-BE0D-CEB9FA35779E}"/>
              </a:ext>
            </a:extLst>
          </p:cNvPr>
          <p:cNvSpPr/>
          <p:nvPr/>
        </p:nvSpPr>
        <p:spPr>
          <a:xfrm>
            <a:off x="3761674" y="1867775"/>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47" name="Oval 19">
            <a:extLst>
              <a:ext uri="{FF2B5EF4-FFF2-40B4-BE49-F238E27FC236}">
                <a16:creationId xmlns:a16="http://schemas.microsoft.com/office/drawing/2014/main" id="{8F90A812-4563-269E-6D56-62977F57F6A0}"/>
              </a:ext>
            </a:extLst>
          </p:cNvPr>
          <p:cNvSpPr/>
          <p:nvPr/>
        </p:nvSpPr>
        <p:spPr>
          <a:xfrm>
            <a:off x="3621806" y="1991172"/>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76</a:t>
            </a:r>
            <a:r>
              <a:rPr kumimoji="0" lang="sv-SE" sz="1400" b="1" i="0" u="none" strike="noStrike" kern="1200" cap="none" spc="0" normalizeH="0" baseline="0" noProof="0">
                <a:ln>
                  <a:noFill/>
                </a:ln>
                <a:solidFill>
                  <a:schemeClr val="bg1"/>
                </a:solidFill>
                <a:effectLst/>
                <a:uLnTx/>
                <a:uFillTx/>
                <a:latin typeface="Calibri"/>
                <a:ea typeface="+mn-ea"/>
                <a:cs typeface="+mn-cs"/>
              </a:rPr>
              <a:t>%</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100" b="1">
                <a:solidFill>
                  <a:schemeClr val="bg1"/>
                </a:solidFill>
                <a:latin typeface="Calibri"/>
              </a:rPr>
              <a:t>(77%)</a:t>
            </a:r>
            <a:endParaRPr kumimoji="0" lang="sv-SE" sz="1100" b="1" i="0" u="none" strike="noStrike" kern="1200" cap="none" spc="0" normalizeH="0" baseline="0" noProof="0">
              <a:ln>
                <a:noFill/>
              </a:ln>
              <a:solidFill>
                <a:schemeClr val="bg1"/>
              </a:solidFill>
              <a:effectLst/>
              <a:uLnTx/>
              <a:uFillTx/>
              <a:latin typeface="Calibri"/>
              <a:ea typeface="+mn-ea"/>
              <a:cs typeface="+mn-cs"/>
            </a:endParaRPr>
          </a:p>
        </p:txBody>
      </p:sp>
      <p:graphicFrame>
        <p:nvGraphicFramePr>
          <p:cNvPr id="48" name="Tabell 4">
            <a:extLst>
              <a:ext uri="{FF2B5EF4-FFF2-40B4-BE49-F238E27FC236}">
                <a16:creationId xmlns:a16="http://schemas.microsoft.com/office/drawing/2014/main" id="{66E8750A-D223-BD7C-1684-44156C130770}"/>
              </a:ext>
            </a:extLst>
          </p:cNvPr>
          <p:cNvGraphicFramePr>
            <a:graphicFrameLocks noGrp="1"/>
          </p:cNvGraphicFramePr>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1027768"/>
          </a:xfrm>
          <a:prstGeom prst="rect">
            <a:avLst/>
          </a:prstGeom>
        </p:spPr>
        <p:txBody>
          <a:bodyPr wrap="square" lIns="180000" tIns="108000" rIns="251999">
            <a:spAutoFit/>
          </a:bodyPr>
          <a:lstStyle/>
          <a:p>
            <a:pPr lvl="0">
              <a:spcBef>
                <a:spcPct val="20000"/>
              </a:spcBef>
              <a:defRPr/>
            </a:pPr>
            <a:r>
              <a:rPr lang="sv-SE" sz="1050" b="1">
                <a:solidFill>
                  <a:srgbClr val="303030"/>
                </a:solidFill>
                <a:cs typeface="Times New Roman" panose="02020603050405020304" pitchFamily="18" charset="0"/>
              </a:rPr>
              <a:t>Mycket + ganska positiv (76%)</a:t>
            </a:r>
          </a:p>
          <a:p>
            <a:pPr marL="228600" indent="-228600">
              <a:spcBef>
                <a:spcPct val="20000"/>
              </a:spcBef>
              <a:buFont typeface="+mj-lt"/>
              <a:buChar char="•"/>
              <a:defRPr/>
            </a:pPr>
            <a:r>
              <a:rPr lang="sv-SE" sz="1050">
                <a:solidFill>
                  <a:srgbClr val="303030"/>
                </a:solidFill>
                <a:cs typeface="Times New Roman" panose="02020603050405020304" pitchFamily="18" charset="0"/>
              </a:rPr>
              <a:t>Känner till samhällsomställningen ganska väl (84%)</a:t>
            </a:r>
          </a:p>
          <a:p>
            <a:pPr marL="228600" indent="-228600">
              <a:spcBef>
                <a:spcPct val="20000"/>
              </a:spcBef>
              <a:buFont typeface="+mj-lt"/>
              <a:buChar char="•"/>
              <a:defRPr/>
            </a:pPr>
            <a:r>
              <a:rPr lang="sv-SE" sz="1050">
                <a:solidFill>
                  <a:srgbClr val="303030"/>
                </a:solidFill>
                <a:cs typeface="Times New Roman" panose="02020603050405020304" pitchFamily="18" charset="0"/>
              </a:rPr>
              <a:t>Netto: Djup kännedom om samhällsomställningen (82%)</a:t>
            </a:r>
          </a:p>
        </p:txBody>
      </p:sp>
      <p:sp>
        <p:nvSpPr>
          <p:cNvPr id="2" name="Höger klammerparentes 12">
            <a:extLst>
              <a:ext uri="{FF2B5EF4-FFF2-40B4-BE49-F238E27FC236}">
                <a16:creationId xmlns:a16="http://schemas.microsoft.com/office/drawing/2014/main" id="{B107D161-D41B-1636-8B43-3C3DEC4F9973}"/>
              </a:ext>
            </a:extLst>
          </p:cNvPr>
          <p:cNvSpPr/>
          <p:nvPr/>
        </p:nvSpPr>
        <p:spPr>
          <a:xfrm>
            <a:off x="1960552" y="3320202"/>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3" name="Oval 19">
            <a:extLst>
              <a:ext uri="{FF2B5EF4-FFF2-40B4-BE49-F238E27FC236}">
                <a16:creationId xmlns:a16="http://schemas.microsoft.com/office/drawing/2014/main" id="{58C680B4-CE19-BF2B-03BA-8BC24E610457}"/>
              </a:ext>
            </a:extLst>
          </p:cNvPr>
          <p:cNvSpPr/>
          <p:nvPr/>
        </p:nvSpPr>
        <p:spPr>
          <a:xfrm>
            <a:off x="1820684" y="3443599"/>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chemeClr val="bg1"/>
                </a:solidFill>
                <a:effectLst/>
                <a:uLnTx/>
                <a:uFillTx/>
                <a:latin typeface="Calibri"/>
                <a:ea typeface="+mn-ea"/>
                <a:cs typeface="+mn-cs"/>
              </a:rPr>
              <a:t>7%</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100" b="1">
                <a:solidFill>
                  <a:schemeClr val="bg1"/>
                </a:solidFill>
                <a:latin typeface="Calibri"/>
              </a:rPr>
              <a:t>(5%)</a:t>
            </a:r>
            <a:endParaRPr kumimoji="0" lang="sv-SE" sz="1100" b="1" i="0" u="none" strike="noStrike" kern="1200" cap="none" spc="0" normalizeH="0" baseline="0" noProof="0">
              <a:ln>
                <a:noFill/>
              </a:ln>
              <a:solidFill>
                <a:schemeClr val="bg1"/>
              </a:solidFill>
              <a:effectLst/>
              <a:uLnTx/>
              <a:uFillTx/>
              <a:latin typeface="Calibri"/>
              <a:ea typeface="+mn-ea"/>
              <a:cs typeface="+mn-cs"/>
            </a:endParaRPr>
          </a:p>
        </p:txBody>
      </p:sp>
      <p:sp>
        <p:nvSpPr>
          <p:cNvPr id="5" name="textruta 4">
            <a:extLst>
              <a:ext uri="{FF2B5EF4-FFF2-40B4-BE49-F238E27FC236}">
                <a16:creationId xmlns:a16="http://schemas.microsoft.com/office/drawing/2014/main" id="{2FD23832-2BCA-CA26-A70A-4652BCECD36B}"/>
              </a:ext>
            </a:extLst>
          </p:cNvPr>
          <p:cNvSpPr txBox="1"/>
          <p:nvPr/>
        </p:nvSpPr>
        <p:spPr>
          <a:xfrm>
            <a:off x="-2352" y="182564"/>
            <a:ext cx="5297683" cy="165454"/>
          </a:xfrm>
          <a:prstGeom prst="rect">
            <a:avLst/>
          </a:prstGeom>
          <a:noFill/>
        </p:spPr>
        <p:txBody>
          <a:bodyPr wrap="square" lIns="251999" tIns="0" rtlCol="0">
            <a:noAutofit/>
          </a:bodyPr>
          <a:lstStyle/>
          <a:p>
            <a:r>
              <a:rPr lang="sv-SE" sz="1000">
                <a:solidFill>
                  <a:schemeClr val="bg1"/>
                </a:solidFill>
                <a:highlight>
                  <a:srgbClr val="3C8C86"/>
                </a:highlight>
              </a:rPr>
              <a:t>Har minst hört talas om samhällsomställningen</a:t>
            </a:r>
          </a:p>
        </p:txBody>
      </p:sp>
      <p:sp>
        <p:nvSpPr>
          <p:cNvPr id="9" name="shpBase">
            <a:extLst>
              <a:ext uri="{FF2B5EF4-FFF2-40B4-BE49-F238E27FC236}">
                <a16:creationId xmlns:a16="http://schemas.microsoft.com/office/drawing/2014/main" id="{C8CCB52D-2A83-3545-1988-EAB698B8CD9D}"/>
              </a:ext>
            </a:extLst>
          </p:cNvPr>
          <p:cNvSpPr/>
          <p:nvPr/>
        </p:nvSpPr>
        <p:spPr>
          <a:xfrm>
            <a:off x="-2351" y="4587974"/>
            <a:ext cx="6373860"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a:t>
            </a:r>
            <a:r>
              <a:rPr lang="sv-SE" sz="800">
                <a:solidFill>
                  <a:schemeClr val="bg1">
                    <a:lumMod val="50000"/>
                  </a:schemeClr>
                </a:solidFill>
              </a:rPr>
              <a:t>Har minst hört talas om samhällsomställningen 2024</a:t>
            </a:r>
            <a:r>
              <a:rPr lang="sv-SE" sz="800">
                <a:solidFill>
                  <a:schemeClr val="bg1">
                    <a:lumMod val="50000"/>
                  </a:schemeClr>
                </a:solidFill>
                <a:latin typeface="Calibri" charset="0"/>
                <a:ea typeface="Calibri" charset="0"/>
                <a:cs typeface="Calibri" charset="0"/>
              </a:rPr>
              <a:t> </a:t>
            </a:r>
            <a:r>
              <a:rPr lang="sv-SE" sz="800">
                <a:solidFill>
                  <a:srgbClr val="7F7F7F"/>
                </a:solidFill>
                <a:latin typeface="Calibri" charset="0"/>
                <a:ea typeface="Calibri" charset="0"/>
                <a:cs typeface="Calibri" charset="0"/>
              </a:rPr>
              <a:t>(n=387), 2023 (n=433)</a:t>
            </a:r>
            <a:endParaRPr lang="en-US" sz="800">
              <a:solidFill>
                <a:srgbClr val="7F7F7F"/>
              </a:solidFill>
              <a:latin typeface="Calibri" charset="0"/>
              <a:ea typeface="Calibri" charset="0"/>
              <a:cs typeface="Calibri" charset="0"/>
            </a:endParaRPr>
          </a:p>
        </p:txBody>
      </p:sp>
      <p:sp>
        <p:nvSpPr>
          <p:cNvPr id="8" name="Rektangel 7">
            <a:extLst>
              <a:ext uri="{FF2B5EF4-FFF2-40B4-BE49-F238E27FC236}">
                <a16:creationId xmlns:a16="http://schemas.microsoft.com/office/drawing/2014/main" id="{ABC50EE0-A3D9-E4C9-3B56-6BB6563D5379}"/>
              </a:ext>
            </a:extLst>
          </p:cNvPr>
          <p:cNvSpPr/>
          <p:nvPr/>
        </p:nvSpPr>
        <p:spPr>
          <a:xfrm>
            <a:off x="6506089" y="2779808"/>
            <a:ext cx="2401922" cy="108532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1200" b="1"/>
              <a:t>Mycket + Ganska positiv: </a:t>
            </a:r>
            <a:r>
              <a:rPr lang="sv-SE" sz="1200"/>
              <a:t>Stad: 77% (78%)/ Landsbygd: 73% (75%)</a:t>
            </a:r>
          </a:p>
          <a:p>
            <a:endParaRPr lang="sv-SE" sz="1200"/>
          </a:p>
          <a:p>
            <a:r>
              <a:rPr lang="sv-SE" sz="1200" b="1"/>
              <a:t>Ganska + Mycket negativ: </a:t>
            </a:r>
            <a:r>
              <a:rPr lang="sv-SE" sz="1200"/>
              <a:t>Stad: 8% (5%)/ Landsbygd: 4% (4%)</a:t>
            </a:r>
          </a:p>
          <a:p>
            <a:endParaRPr lang="sv-SE" sz="1200" b="1"/>
          </a:p>
          <a:p>
            <a:endParaRPr lang="sv-SE" sz="1200"/>
          </a:p>
        </p:txBody>
      </p:sp>
      <p:sp>
        <p:nvSpPr>
          <p:cNvPr id="13" name="textruta 12">
            <a:extLst>
              <a:ext uri="{FF2B5EF4-FFF2-40B4-BE49-F238E27FC236}">
                <a16:creationId xmlns:a16="http://schemas.microsoft.com/office/drawing/2014/main" id="{53B6A1F0-A8B3-7C9A-A733-12197C7CA4F2}"/>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
        <p:nvSpPr>
          <p:cNvPr id="14" name="textruta 13">
            <a:extLst>
              <a:ext uri="{FF2B5EF4-FFF2-40B4-BE49-F238E27FC236}">
                <a16:creationId xmlns:a16="http://schemas.microsoft.com/office/drawing/2014/main" id="{387FC206-A15A-04E5-57C7-E412803095BF}"/>
              </a:ext>
            </a:extLst>
          </p:cNvPr>
          <p:cNvSpPr txBox="1"/>
          <p:nvPr/>
        </p:nvSpPr>
        <p:spPr>
          <a:xfrm>
            <a:off x="6506089" y="3962174"/>
            <a:ext cx="2401922" cy="369332"/>
          </a:xfrm>
          <a:prstGeom prst="rect">
            <a:avLst/>
          </a:prstGeom>
          <a:noFill/>
        </p:spPr>
        <p:txBody>
          <a:bodyPr wrap="square" rtlCol="0">
            <a:spAutoFit/>
          </a:bodyPr>
          <a:lstStyle/>
          <a:p>
            <a:r>
              <a:rPr lang="sv-SE" sz="900"/>
              <a:t>(Siffror inom parentes är resultat från 2023 nollmätning.)</a:t>
            </a:r>
          </a:p>
        </p:txBody>
      </p:sp>
    </p:spTree>
    <p:extLst>
      <p:ext uri="{BB962C8B-B14F-4D97-AF65-F5344CB8AC3E}">
        <p14:creationId xmlns:p14="http://schemas.microsoft.com/office/powerpoint/2010/main" val="45820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56069-AE66-94C2-4EC3-9C680126FD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A627CB-3770-AF61-7A7C-445AC65BD753}"/>
              </a:ext>
            </a:extLst>
          </p:cNvPr>
          <p:cNvSpPr/>
          <p:nvPr/>
        </p:nvSpPr>
        <p:spPr>
          <a:xfrm>
            <a:off x="0" y="0"/>
            <a:ext cx="9144000" cy="4867276"/>
          </a:xfrm>
          <a:prstGeom prst="rect">
            <a:avLst/>
          </a:prstGeom>
          <a:solidFill>
            <a:srgbClr val="E7F0EE"/>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6" name="shpInfo">
            <a:extLst>
              <a:ext uri="{FF2B5EF4-FFF2-40B4-BE49-F238E27FC236}">
                <a16:creationId xmlns:a16="http://schemas.microsoft.com/office/drawing/2014/main" id="{C477850A-FDA5-2C96-2357-F862CF95E997}"/>
              </a:ext>
            </a:extLst>
          </p:cNvPr>
          <p:cNvSpPr txBox="1">
            <a:spLocks/>
          </p:cNvSpPr>
          <p:nvPr/>
        </p:nvSpPr>
        <p:spPr>
          <a:xfrm>
            <a:off x="6372225" y="0"/>
            <a:ext cx="2771774" cy="4857752"/>
          </a:xfrm>
          <a:prstGeom prst="rect">
            <a:avLst/>
          </a:prstGeom>
          <a:solidFill>
            <a:schemeClr val="bg1"/>
          </a:solidFill>
          <a:ln>
            <a:noFill/>
          </a:ln>
        </p:spPr>
        <p:txBody>
          <a:bodyPr lIns="180000" tIns="324000" rIns="144000" anchor="t" anchorCtr="0"/>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Tx/>
              <a:buNone/>
              <a:tabLst/>
              <a:defRPr/>
            </a:pPr>
            <a:endParaRPr kumimoji="0" lang="sv-SE" b="0" i="0" u="none" strike="noStrike" kern="1200" cap="none" spc="0" normalizeH="0" baseline="0" noProof="0">
              <a:ln>
                <a:noFill/>
              </a:ln>
              <a:solidFill>
                <a:srgbClr val="414141"/>
              </a:solidFill>
              <a:effectLst/>
              <a:uLnTx/>
              <a:uFillTx/>
              <a:latin typeface="Calibri" panose="020F0502020204030204"/>
              <a:ea typeface="+mn-ea"/>
              <a:cs typeface="Times New Roman" panose="02020603050405020304" pitchFamily="18" charset="0"/>
            </a:endParaRPr>
          </a:p>
        </p:txBody>
      </p:sp>
      <p:graphicFrame>
        <p:nvGraphicFramePr>
          <p:cNvPr id="50" name="shpChart">
            <a:extLst>
              <a:ext uri="{FF2B5EF4-FFF2-40B4-BE49-F238E27FC236}">
                <a16:creationId xmlns:a16="http://schemas.microsoft.com/office/drawing/2014/main" id="{287604A8-215A-9D72-702A-B605D1FEAB00}"/>
              </a:ext>
            </a:extLst>
          </p:cNvPr>
          <p:cNvGraphicFramePr>
            <a:graphicFrameLocks/>
          </p:cNvGraphicFramePr>
          <p:nvPr>
            <p:extLst>
              <p:ext uri="{D42A27DB-BD31-4B8C-83A1-F6EECF244321}">
                <p14:modId xmlns:p14="http://schemas.microsoft.com/office/powerpoint/2010/main" val="3833932154"/>
              </p:ext>
            </p:extLst>
          </p:nvPr>
        </p:nvGraphicFramePr>
        <p:xfrm>
          <a:off x="251223" y="1842680"/>
          <a:ext cx="5823280" cy="3015072"/>
        </p:xfrm>
        <a:graphic>
          <a:graphicData uri="http://schemas.openxmlformats.org/drawingml/2006/chart">
            <c:chart xmlns:c="http://schemas.openxmlformats.org/drawingml/2006/chart" xmlns:r="http://schemas.openxmlformats.org/officeDocument/2006/relationships" r:id="rId3"/>
          </a:graphicData>
        </a:graphic>
      </p:graphicFrame>
      <p:sp>
        <p:nvSpPr>
          <p:cNvPr id="15" name="shpTitle">
            <a:extLst>
              <a:ext uri="{FF2B5EF4-FFF2-40B4-BE49-F238E27FC236}">
                <a16:creationId xmlns:a16="http://schemas.microsoft.com/office/drawing/2014/main" id="{9B8A574C-4075-C5F8-FB99-28FB8C21F4F9}"/>
              </a:ext>
            </a:extLst>
          </p:cNvPr>
          <p:cNvSpPr>
            <a:spLocks noGrp="1"/>
          </p:cNvSpPr>
          <p:nvPr>
            <p:ph type="title"/>
          </p:nvPr>
        </p:nvSpPr>
        <p:spPr>
          <a:xfrm>
            <a:off x="-2352" y="2"/>
            <a:ext cx="5877607" cy="986409"/>
          </a:xfrm>
          <a:prstGeom prst="rect">
            <a:avLst/>
          </a:prstGeom>
        </p:spPr>
        <p:txBody>
          <a:bodyPr lIns="251999" tIns="360000" rIns="108000" anchor="t" anchorCtr="0"/>
          <a:lstStyle/>
          <a:p>
            <a:pPr marL="0" marR="0" lvl="0" indent="0" fontAlgn="auto">
              <a:lnSpc>
                <a:spcPct val="100000"/>
              </a:lnSpc>
              <a:spcAft>
                <a:spcPts val="0"/>
              </a:spcAft>
              <a:buClrTx/>
              <a:buSzTx/>
              <a:defRPr/>
            </a:pPr>
            <a:r>
              <a:rPr lang="sv-SE" sz="2200">
                <a:solidFill>
                  <a:srgbClr val="414141"/>
                </a:solidFill>
                <a:latin typeface="Calibri" charset="0"/>
                <a:cs typeface="Calibri" charset="0"/>
              </a:rPr>
              <a:t>Drygt åtta av tio är positiva till den industriella omställningen som sker just nu för Luleå</a:t>
            </a:r>
          </a:p>
        </p:txBody>
      </p:sp>
      <p:sp>
        <p:nvSpPr>
          <p:cNvPr id="10" name="shpQuestion">
            <a:extLst>
              <a:ext uri="{FF2B5EF4-FFF2-40B4-BE49-F238E27FC236}">
                <a16:creationId xmlns:a16="http://schemas.microsoft.com/office/drawing/2014/main" id="{06F8FC26-B473-377B-1677-5FE3779A5C19}"/>
              </a:ext>
            </a:extLst>
          </p:cNvPr>
          <p:cNvSpPr>
            <a:spLocks noGrp="1"/>
          </p:cNvSpPr>
          <p:nvPr>
            <p:ph type="body" sz="quarter" idx="14"/>
          </p:nvPr>
        </p:nvSpPr>
        <p:spPr>
          <a:xfrm>
            <a:off x="3901008" y="1263600"/>
            <a:ext cx="2268538" cy="579080"/>
          </a:xfrm>
          <a:prstGeom prst="rect">
            <a:avLst/>
          </a:prstGeom>
          <a:solidFill>
            <a:schemeClr val="bg1"/>
          </a:solidFill>
        </p:spPr>
        <p:txBody>
          <a:bodyPr wrap="square" lIns="144000" tIns="90000" rIns="144000" bIns="72000" anchor="t" anchorCtr="0">
            <a:spAutoFit/>
          </a:bodyPr>
          <a:lstStyle/>
          <a:p>
            <a:r>
              <a:rPr lang="sv-SE" sz="900">
                <a:solidFill>
                  <a:srgbClr val="414141"/>
                </a:solidFill>
                <a:latin typeface="Calibri Regular" charset="0"/>
              </a:rPr>
              <a:t>FRÅGA: Anser du att den industriella omställningen som sker just nu är positiv eller negativ för Luleå?</a:t>
            </a:r>
            <a:endParaRPr lang="en-US" sz="900" b="0">
              <a:solidFill>
                <a:srgbClr val="414141"/>
              </a:solidFill>
              <a:latin typeface="Calibri Regular" charset="0"/>
            </a:endParaRPr>
          </a:p>
        </p:txBody>
      </p:sp>
      <p:sp>
        <p:nvSpPr>
          <p:cNvPr id="20" name="shpSlideType" hidden="1">
            <a:extLst>
              <a:ext uri="{FF2B5EF4-FFF2-40B4-BE49-F238E27FC236}">
                <a16:creationId xmlns:a16="http://schemas.microsoft.com/office/drawing/2014/main" id="{C17B0FB7-3F05-703B-0484-EF152882851A}"/>
              </a:ext>
            </a:extLst>
          </p:cNvPr>
          <p:cNvSpPr/>
          <p:nvPr/>
        </p:nvSpPr>
        <p:spPr>
          <a:xfrm>
            <a:off x="3452794" y="-491735"/>
            <a:ext cx="263214" cy="276999"/>
          </a:xfrm>
          <a:prstGeom prst="rect">
            <a:avLst/>
          </a:prstGeom>
        </p:spPr>
        <p:txBody>
          <a:bodyPr wrap="none">
            <a:spAutoFit/>
          </a:bodyPr>
          <a:lstStyle/>
          <a:p>
            <a:pPr defTabSz="342892">
              <a:defRPr/>
            </a:pPr>
            <a:r>
              <a:rPr lang="sv-SE" sz="1200">
                <a:latin typeface="Calibri Regular" charset="0"/>
                <a:cs typeface="Calibri Regular" charset="0"/>
              </a:rPr>
              <a:t>2</a:t>
            </a:r>
          </a:p>
        </p:txBody>
      </p:sp>
      <p:graphicFrame>
        <p:nvGraphicFramePr>
          <p:cNvPr id="22" name="shpSlideData" hidden="1">
            <a:extLst>
              <a:ext uri="{FF2B5EF4-FFF2-40B4-BE49-F238E27FC236}">
                <a16:creationId xmlns:a16="http://schemas.microsoft.com/office/drawing/2014/main" id="{588B4377-6028-3D7D-F388-C77319349FB2}"/>
              </a:ext>
            </a:extLst>
          </p:cNvPr>
          <p:cNvGraphicFramePr/>
          <p:nvPr>
            <p:extLst>
              <p:ext uri="{D42A27DB-BD31-4B8C-83A1-F6EECF244321}">
                <p14:modId xmlns:p14="http://schemas.microsoft.com/office/powerpoint/2010/main" val="3668438139"/>
              </p:ext>
            </p:extLst>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sp>
        <p:nvSpPr>
          <p:cNvPr id="26" name="shpSignInfo" hidden="1">
            <a:extLst>
              <a:ext uri="{FF2B5EF4-FFF2-40B4-BE49-F238E27FC236}">
                <a16:creationId xmlns:a16="http://schemas.microsoft.com/office/drawing/2014/main" id="{7B6264D1-D012-D723-8BD1-1AA006BD0EE0}"/>
              </a:ext>
            </a:extLst>
          </p:cNvPr>
          <p:cNvSpPr txBox="1"/>
          <p:nvPr/>
        </p:nvSpPr>
        <p:spPr>
          <a:xfrm>
            <a:off x="3768656" y="4272197"/>
            <a:ext cx="2618828" cy="595078"/>
          </a:xfrm>
          <a:prstGeom prst="rect">
            <a:avLst/>
          </a:prstGeom>
          <a:noFill/>
        </p:spPr>
        <p:txBody>
          <a:bodyPr wrap="square" lIns="251999" tIns="72000" rIns="180000" bIns="108000" rtlCol="0" anchor="b" anchorCtr="0">
            <a:noAutofit/>
          </a:bodyPr>
          <a:lstStyle/>
          <a:p>
            <a:pPr>
              <a:defRPr/>
            </a:pPr>
            <a:r>
              <a:rPr lang="sv-SE" sz="700" i="1">
                <a:solidFill>
                  <a:srgbClr val="7F7F7F"/>
                </a:solidFill>
                <a:latin typeface="Calibri" charset="0"/>
                <a:cs typeface="Calibri" charset="0"/>
              </a:rPr>
              <a:t>Grön pil = signifikant </a:t>
            </a:r>
            <a:r>
              <a:rPr lang="sv-SE" sz="700" i="1" u="sng">
                <a:solidFill>
                  <a:srgbClr val="7F7F7F"/>
                </a:solidFill>
                <a:latin typeface="Calibri" charset="0"/>
                <a:cs typeface="Calibri" charset="0"/>
              </a:rPr>
              <a:t>uppgång </a:t>
            </a:r>
            <a:r>
              <a:rPr lang="sv-SE" sz="700" i="1">
                <a:solidFill>
                  <a:srgbClr val="7F7F7F"/>
                </a:solidFill>
                <a:latin typeface="Calibri" charset="0"/>
                <a:cs typeface="Calibri" charset="0"/>
              </a:rPr>
              <a:t>jämfört med föregående år</a:t>
            </a:r>
          </a:p>
          <a:p>
            <a:pPr>
              <a:defRPr/>
            </a:pPr>
            <a:r>
              <a:rPr lang="sv-SE" sz="700" i="1">
                <a:solidFill>
                  <a:srgbClr val="7F7F7F"/>
                </a:solidFill>
                <a:latin typeface="Calibri" charset="0"/>
                <a:cs typeface="Calibri" charset="0"/>
              </a:rPr>
              <a:t>Rosa pil = signifikant </a:t>
            </a:r>
            <a:r>
              <a:rPr lang="sv-SE" sz="700" i="1" u="sng">
                <a:solidFill>
                  <a:srgbClr val="7F7F7F"/>
                </a:solidFill>
                <a:latin typeface="Calibri" charset="0"/>
                <a:cs typeface="Calibri" charset="0"/>
              </a:rPr>
              <a:t>nergång</a:t>
            </a:r>
            <a:r>
              <a:rPr lang="sv-SE" sz="700" i="1">
                <a:solidFill>
                  <a:srgbClr val="7F7F7F"/>
                </a:solidFill>
                <a:latin typeface="Calibri" charset="0"/>
                <a:cs typeface="Calibri" charset="0"/>
              </a:rPr>
              <a:t> jämfört med föregående år</a:t>
            </a:r>
          </a:p>
        </p:txBody>
      </p:sp>
      <p:sp>
        <p:nvSpPr>
          <p:cNvPr id="34" name="shpNeg9" hidden="1">
            <a:extLst>
              <a:ext uri="{FF2B5EF4-FFF2-40B4-BE49-F238E27FC236}">
                <a16:creationId xmlns:a16="http://schemas.microsoft.com/office/drawing/2014/main" id="{238177B0-AA81-993B-AA9A-2BF2C871C698}"/>
              </a:ext>
            </a:extLst>
          </p:cNvPr>
          <p:cNvSpPr/>
          <p:nvPr/>
        </p:nvSpPr>
        <p:spPr>
          <a:xfrm rot="10800000">
            <a:off x="758378" y="-554743"/>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7" name="shpNeg8" hidden="1">
            <a:extLst>
              <a:ext uri="{FF2B5EF4-FFF2-40B4-BE49-F238E27FC236}">
                <a16:creationId xmlns:a16="http://schemas.microsoft.com/office/drawing/2014/main" id="{49EB7B3D-ABA9-B2DD-205E-1866E2148516}"/>
              </a:ext>
            </a:extLst>
          </p:cNvPr>
          <p:cNvSpPr/>
          <p:nvPr/>
        </p:nvSpPr>
        <p:spPr>
          <a:xfrm rot="10800000">
            <a:off x="185439" y="-24643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8" name="shpNeg7" hidden="1">
            <a:extLst>
              <a:ext uri="{FF2B5EF4-FFF2-40B4-BE49-F238E27FC236}">
                <a16:creationId xmlns:a16="http://schemas.microsoft.com/office/drawing/2014/main" id="{2F831133-4A4D-7B8F-992C-139E185F9801}"/>
              </a:ext>
            </a:extLst>
          </p:cNvPr>
          <p:cNvSpPr/>
          <p:nvPr/>
        </p:nvSpPr>
        <p:spPr>
          <a:xfrm rot="10800000">
            <a:off x="409847" y="-2842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29" name="shpNeg6" hidden="1">
            <a:extLst>
              <a:ext uri="{FF2B5EF4-FFF2-40B4-BE49-F238E27FC236}">
                <a16:creationId xmlns:a16="http://schemas.microsoft.com/office/drawing/2014/main" id="{9684B13C-D85F-B7D2-F939-DD40BF7A3233}"/>
              </a:ext>
            </a:extLst>
          </p:cNvPr>
          <p:cNvSpPr/>
          <p:nvPr/>
        </p:nvSpPr>
        <p:spPr>
          <a:xfrm rot="10800000">
            <a:off x="234662" y="-4398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0" name="shpNeg5" hidden="1">
            <a:extLst>
              <a:ext uri="{FF2B5EF4-FFF2-40B4-BE49-F238E27FC236}">
                <a16:creationId xmlns:a16="http://schemas.microsoft.com/office/drawing/2014/main" id="{0933F605-1FC5-200F-0EAE-377C1B8D01B2}"/>
              </a:ext>
            </a:extLst>
          </p:cNvPr>
          <p:cNvSpPr/>
          <p:nvPr/>
        </p:nvSpPr>
        <p:spPr>
          <a:xfrm rot="10800000">
            <a:off x="416457" y="-54525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1" name="shpNeg4" hidden="1">
            <a:extLst>
              <a:ext uri="{FF2B5EF4-FFF2-40B4-BE49-F238E27FC236}">
                <a16:creationId xmlns:a16="http://schemas.microsoft.com/office/drawing/2014/main" id="{60F4CF9B-22D4-393C-FECC-06948FCBB9F8}"/>
              </a:ext>
            </a:extLst>
          </p:cNvPr>
          <p:cNvSpPr/>
          <p:nvPr/>
        </p:nvSpPr>
        <p:spPr>
          <a:xfrm rot="10800000">
            <a:off x="598251" y="-329108"/>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2" name="shpNeg3" hidden="1">
            <a:extLst>
              <a:ext uri="{FF2B5EF4-FFF2-40B4-BE49-F238E27FC236}">
                <a16:creationId xmlns:a16="http://schemas.microsoft.com/office/drawing/2014/main" id="{0E9F6FA5-CDDA-2136-63AD-BEA58CC97774}"/>
              </a:ext>
            </a:extLst>
          </p:cNvPr>
          <p:cNvSpPr/>
          <p:nvPr/>
        </p:nvSpPr>
        <p:spPr>
          <a:xfrm rot="10800000">
            <a:off x="786654" y="-313751"/>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3" name="shpNeg2" hidden="1">
            <a:extLst>
              <a:ext uri="{FF2B5EF4-FFF2-40B4-BE49-F238E27FC236}">
                <a16:creationId xmlns:a16="http://schemas.microsoft.com/office/drawing/2014/main" id="{1D656387-D959-279D-31B3-A2315B385167}"/>
              </a:ext>
            </a:extLst>
          </p:cNvPr>
          <p:cNvSpPr/>
          <p:nvPr/>
        </p:nvSpPr>
        <p:spPr>
          <a:xfrm rot="10800000">
            <a:off x="930911" y="-231336"/>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5" name="shpNeg1" hidden="1">
            <a:extLst>
              <a:ext uri="{FF2B5EF4-FFF2-40B4-BE49-F238E27FC236}">
                <a16:creationId xmlns:a16="http://schemas.microsoft.com/office/drawing/2014/main" id="{028B2DBB-7465-113A-D2CC-B5200DFAB71B}"/>
              </a:ext>
            </a:extLst>
          </p:cNvPr>
          <p:cNvSpPr/>
          <p:nvPr/>
        </p:nvSpPr>
        <p:spPr>
          <a:xfrm rot="10800000">
            <a:off x="615071" y="-511914"/>
            <a:ext cx="144016" cy="134625"/>
          </a:xfrm>
          <a:prstGeom prst="upArrow">
            <a:avLst/>
          </a:prstGeom>
          <a:solidFill>
            <a:srgbClr val="FF0064"/>
          </a:solidFill>
          <a:ln>
            <a:solidFill>
              <a:srgbClr val="FF00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4" name="shpPos9" hidden="1">
            <a:extLst>
              <a:ext uri="{FF2B5EF4-FFF2-40B4-BE49-F238E27FC236}">
                <a16:creationId xmlns:a16="http://schemas.microsoft.com/office/drawing/2014/main" id="{2B9466DD-DBA5-3ACE-2B40-1C790BCE0119}"/>
              </a:ext>
            </a:extLst>
          </p:cNvPr>
          <p:cNvSpPr/>
          <p:nvPr/>
        </p:nvSpPr>
        <p:spPr>
          <a:xfrm>
            <a:off x="2560010" y="-24256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6" name="shpPos8" hidden="1">
            <a:extLst>
              <a:ext uri="{FF2B5EF4-FFF2-40B4-BE49-F238E27FC236}">
                <a16:creationId xmlns:a16="http://schemas.microsoft.com/office/drawing/2014/main" id="{85C89030-554D-32A2-C0F7-54A1675B524A}"/>
              </a:ext>
            </a:extLst>
          </p:cNvPr>
          <p:cNvSpPr/>
          <p:nvPr/>
        </p:nvSpPr>
        <p:spPr>
          <a:xfrm>
            <a:off x="2108493" y="-49173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7" name="shpPos7" hidden="1">
            <a:extLst>
              <a:ext uri="{FF2B5EF4-FFF2-40B4-BE49-F238E27FC236}">
                <a16:creationId xmlns:a16="http://schemas.microsoft.com/office/drawing/2014/main" id="{4689587D-7C73-9281-6155-3CD83E0723B1}"/>
              </a:ext>
            </a:extLst>
          </p:cNvPr>
          <p:cNvSpPr/>
          <p:nvPr/>
        </p:nvSpPr>
        <p:spPr>
          <a:xfrm>
            <a:off x="2352297" y="-304602"/>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8" name="shpPos6" hidden="1">
            <a:extLst>
              <a:ext uri="{FF2B5EF4-FFF2-40B4-BE49-F238E27FC236}">
                <a16:creationId xmlns:a16="http://schemas.microsoft.com/office/drawing/2014/main" id="{7627D27B-135C-CCE6-8B1B-3CC9F94F152A}"/>
              </a:ext>
            </a:extLst>
          </p:cNvPr>
          <p:cNvSpPr/>
          <p:nvPr/>
        </p:nvSpPr>
        <p:spPr>
          <a:xfrm>
            <a:off x="2659797" y="-48628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9" name="shpPos5" hidden="1">
            <a:extLst>
              <a:ext uri="{FF2B5EF4-FFF2-40B4-BE49-F238E27FC236}">
                <a16:creationId xmlns:a16="http://schemas.microsoft.com/office/drawing/2014/main" id="{6D2494EF-7C35-2B69-07D9-AA7D28118CD8}"/>
              </a:ext>
            </a:extLst>
          </p:cNvPr>
          <p:cNvSpPr/>
          <p:nvPr/>
        </p:nvSpPr>
        <p:spPr>
          <a:xfrm>
            <a:off x="2885729" y="-232064"/>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0" name="shpPos4" hidden="1">
            <a:extLst>
              <a:ext uri="{FF2B5EF4-FFF2-40B4-BE49-F238E27FC236}">
                <a16:creationId xmlns:a16="http://schemas.microsoft.com/office/drawing/2014/main" id="{C3E750A7-3FAB-5806-19DF-38CFC91F0CC5}"/>
              </a:ext>
            </a:extLst>
          </p:cNvPr>
          <p:cNvSpPr/>
          <p:nvPr/>
        </p:nvSpPr>
        <p:spPr>
          <a:xfrm>
            <a:off x="2491325" y="-49427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1" name="shpPos3" hidden="1">
            <a:extLst>
              <a:ext uri="{FF2B5EF4-FFF2-40B4-BE49-F238E27FC236}">
                <a16:creationId xmlns:a16="http://schemas.microsoft.com/office/drawing/2014/main" id="{688732E6-A07B-D504-99C2-198C243E85A3}"/>
              </a:ext>
            </a:extLst>
          </p:cNvPr>
          <p:cNvSpPr/>
          <p:nvPr/>
        </p:nvSpPr>
        <p:spPr>
          <a:xfrm>
            <a:off x="2934081" y="-465365"/>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2" name="shpPos2" hidden="1">
            <a:extLst>
              <a:ext uri="{FF2B5EF4-FFF2-40B4-BE49-F238E27FC236}">
                <a16:creationId xmlns:a16="http://schemas.microsoft.com/office/drawing/2014/main" id="{3D8BF646-99E0-23BD-6361-D8ADA05D9A44}"/>
              </a:ext>
            </a:extLst>
          </p:cNvPr>
          <p:cNvSpPr/>
          <p:nvPr/>
        </p:nvSpPr>
        <p:spPr>
          <a:xfrm>
            <a:off x="2322852" y="-480003"/>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3" name="shpPos1" hidden="1">
            <a:extLst>
              <a:ext uri="{FF2B5EF4-FFF2-40B4-BE49-F238E27FC236}">
                <a16:creationId xmlns:a16="http://schemas.microsoft.com/office/drawing/2014/main" id="{569F2728-F486-AE30-51AD-35F49F6C9E40}"/>
              </a:ext>
            </a:extLst>
          </p:cNvPr>
          <p:cNvSpPr/>
          <p:nvPr/>
        </p:nvSpPr>
        <p:spPr>
          <a:xfrm>
            <a:off x="3114297" y="-377288"/>
            <a:ext cx="144016" cy="134625"/>
          </a:xfrm>
          <a:prstGeom prst="up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46" name="Höger klammerparentes 12">
            <a:extLst>
              <a:ext uri="{FF2B5EF4-FFF2-40B4-BE49-F238E27FC236}">
                <a16:creationId xmlns:a16="http://schemas.microsoft.com/office/drawing/2014/main" id="{F90A71BD-653A-3862-BE0D-CEB9FA35779E}"/>
              </a:ext>
            </a:extLst>
          </p:cNvPr>
          <p:cNvSpPr/>
          <p:nvPr/>
        </p:nvSpPr>
        <p:spPr>
          <a:xfrm>
            <a:off x="3950316" y="2093829"/>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47" name="Oval 19">
            <a:extLst>
              <a:ext uri="{FF2B5EF4-FFF2-40B4-BE49-F238E27FC236}">
                <a16:creationId xmlns:a16="http://schemas.microsoft.com/office/drawing/2014/main" id="{8F90A812-4563-269E-6D56-62977F57F6A0}"/>
              </a:ext>
            </a:extLst>
          </p:cNvPr>
          <p:cNvSpPr/>
          <p:nvPr/>
        </p:nvSpPr>
        <p:spPr>
          <a:xfrm>
            <a:off x="3810448" y="2217226"/>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83</a:t>
            </a:r>
            <a:r>
              <a:rPr kumimoji="0" lang="sv-SE" sz="1400" b="1" i="0" u="none" strike="noStrike" kern="1200" cap="none" spc="0" normalizeH="0" baseline="0" noProof="0">
                <a:ln>
                  <a:noFill/>
                </a:ln>
                <a:solidFill>
                  <a:schemeClr val="bg1"/>
                </a:solidFill>
                <a:effectLst/>
                <a:uLnTx/>
                <a:uFillTx/>
                <a:latin typeface="Calibri"/>
                <a:ea typeface="+mn-ea"/>
                <a:cs typeface="+mn-cs"/>
              </a:rPr>
              <a:t>%</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100" b="1">
                <a:solidFill>
                  <a:schemeClr val="bg1"/>
                </a:solidFill>
                <a:latin typeface="Calibri"/>
              </a:rPr>
              <a:t>(84%)</a:t>
            </a:r>
            <a:endParaRPr kumimoji="0" lang="sv-SE" sz="1100" b="1" i="0" u="none" strike="noStrike" kern="1200" cap="none" spc="0" normalizeH="0" baseline="0" noProof="0">
              <a:ln>
                <a:noFill/>
              </a:ln>
              <a:solidFill>
                <a:schemeClr val="bg1"/>
              </a:solidFill>
              <a:effectLst/>
              <a:uLnTx/>
              <a:uFillTx/>
              <a:latin typeface="Calibri"/>
              <a:ea typeface="+mn-ea"/>
              <a:cs typeface="+mn-cs"/>
            </a:endParaRPr>
          </a:p>
        </p:txBody>
      </p:sp>
      <p:graphicFrame>
        <p:nvGraphicFramePr>
          <p:cNvPr id="48" name="Tabell 4">
            <a:extLst>
              <a:ext uri="{FF2B5EF4-FFF2-40B4-BE49-F238E27FC236}">
                <a16:creationId xmlns:a16="http://schemas.microsoft.com/office/drawing/2014/main" id="{66E8750A-D223-BD7C-1684-44156C130770}"/>
              </a:ext>
            </a:extLst>
          </p:cNvPr>
          <p:cNvGraphicFramePr>
            <a:graphicFrameLocks noGrp="1"/>
          </p:cNvGraphicFramePr>
          <p:nvPr/>
        </p:nvGraphicFramePr>
        <p:xfrm>
          <a:off x="4391576" y="1491630"/>
          <a:ext cx="500716" cy="3114132"/>
        </p:xfrm>
        <a:graphic>
          <a:graphicData uri="http://schemas.openxmlformats.org/drawingml/2006/table">
            <a:tbl>
              <a:tblPr firstRow="1" bandRow="1">
                <a:tableStyleId>{5C22544A-7EE6-4342-B048-85BDC9FD1C3A}</a:tableStyleId>
              </a:tblPr>
              <a:tblGrid>
                <a:gridCol w="500716">
                  <a:extLst>
                    <a:ext uri="{9D8B030D-6E8A-4147-A177-3AD203B41FA5}">
                      <a16:colId xmlns:a16="http://schemas.microsoft.com/office/drawing/2014/main" val="98388518"/>
                    </a:ext>
                  </a:extLst>
                </a:gridCol>
              </a:tblGrid>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44675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712455"/>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9439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106838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436488"/>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319223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508677"/>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301004"/>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568321"/>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340817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3126613"/>
                  </a:ext>
                </a:extLst>
              </a:tr>
              <a:tr h="259511">
                <a:tc>
                  <a:txBody>
                    <a:bodyPr/>
                    <a:lstStyle/>
                    <a:p>
                      <a:endParaRPr lang="sv-SE"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236642"/>
                  </a:ext>
                </a:extLst>
              </a:tr>
            </a:tbl>
          </a:graphicData>
        </a:graphic>
      </p:graphicFrame>
      <p:sp>
        <p:nvSpPr>
          <p:cNvPr id="12" name="shpDivision" hidden="1">
            <a:extLst>
              <a:ext uri="{FF2B5EF4-FFF2-40B4-BE49-F238E27FC236}">
                <a16:creationId xmlns:a16="http://schemas.microsoft.com/office/drawing/2014/main" id="{CA3EEF13-3880-285E-2033-A5DDB74C1C66}"/>
              </a:ext>
            </a:extLst>
          </p:cNvPr>
          <p:cNvSpPr txBox="1"/>
          <p:nvPr/>
        </p:nvSpPr>
        <p:spPr>
          <a:xfrm>
            <a:off x="7917123" y="0"/>
            <a:ext cx="1226877" cy="185690"/>
          </a:xfrm>
          <a:prstGeom prst="rect">
            <a:avLst/>
          </a:prstGeom>
          <a:solidFill>
            <a:srgbClr val="3C8C86"/>
          </a:solidFill>
        </p:spPr>
        <p:txBody>
          <a:bodyPr wrap="square" lIns="0" tIns="0" rIns="0" b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rgbClr val="FFFFFF"/>
                </a:solidFill>
                <a:effectLst/>
                <a:uLnTx/>
                <a:uFillTx/>
                <a:latin typeface="Calibri"/>
              </a:defRPr>
            </a:lvl1pPr>
          </a:lstStyle>
          <a:p>
            <a:r>
              <a:rPr lang="sv-SE"/>
              <a:t>Grupp </a:t>
            </a:r>
          </a:p>
        </p:txBody>
      </p:sp>
      <p:sp>
        <p:nvSpPr>
          <p:cNvPr id="7" name="shpInfo">
            <a:extLst>
              <a:ext uri="{FF2B5EF4-FFF2-40B4-BE49-F238E27FC236}">
                <a16:creationId xmlns:a16="http://schemas.microsoft.com/office/drawing/2014/main" id="{BCCDAF1B-A9A1-19B4-98D0-D8DC3B2014CA}"/>
              </a:ext>
            </a:extLst>
          </p:cNvPr>
          <p:cNvSpPr txBox="1">
            <a:spLocks/>
          </p:cNvSpPr>
          <p:nvPr/>
        </p:nvSpPr>
        <p:spPr>
          <a:xfrm>
            <a:off x="6372225" y="0"/>
            <a:ext cx="2772491" cy="1289155"/>
          </a:xfrm>
          <a:prstGeom prst="rect">
            <a:avLst/>
          </a:prstGeom>
        </p:spPr>
        <p:txBody>
          <a:bodyPr lIns="180000" tIns="396000" rIns="251999" bIns="144000" anchor="t" anchorCtr="0">
            <a:noAutofit/>
          </a:bodyPr>
          <a:lstStyle>
            <a:lvl1pPr marL="0" indent="0" algn="l" defTabSz="342900" rtl="0" eaLnBrk="1" latinLnBrk="0" hangingPunct="1">
              <a:spcBef>
                <a:spcPct val="20000"/>
              </a:spcBef>
              <a:buFont typeface="Arial"/>
              <a:buNone/>
              <a:defRPr sz="1050" b="0" kern="1200">
                <a:solidFill>
                  <a:schemeClr val="bg1"/>
                </a:solidFill>
                <a:latin typeface="+mn-lt"/>
                <a:ea typeface="+mn-ea"/>
                <a:cs typeface="Times New Roman" panose="02020603050405020304" pitchFamily="18" charset="0"/>
              </a:defRPr>
            </a:lvl1pPr>
            <a:lvl2pPr marL="0" indent="0" algn="l" defTabSz="342900" rtl="0" eaLnBrk="1" latinLnBrk="0" hangingPunct="1">
              <a:spcBef>
                <a:spcPts val="0"/>
              </a:spcBef>
              <a:buFont typeface="Arial"/>
              <a:buNone/>
              <a:defRPr sz="900" b="0" kern="1200" baseline="0">
                <a:solidFill>
                  <a:schemeClr val="tx1"/>
                </a:solidFill>
                <a:latin typeface="Arial" panose="020B0604020202020204" pitchFamily="34" charset="0"/>
                <a:ea typeface="+mn-ea"/>
                <a:cs typeface="Arial" panose="020B0604020202020204" pitchFamily="34" charset="0"/>
              </a:defRPr>
            </a:lvl2pPr>
            <a:lvl3pPr marL="390525" indent="-257175" algn="l" defTabSz="342900" rtl="0" eaLnBrk="1" latinLnBrk="0" hangingPunct="1">
              <a:spcBef>
                <a:spcPct val="20000"/>
              </a:spcBef>
              <a:buFont typeface="Times New Roman" panose="02020603050405020304" pitchFamily="18" charset="0"/>
              <a:buChar char="‒"/>
              <a:defRPr sz="105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342900" rtl="0" eaLnBrk="1" latinLnBrk="0" hangingPunct="1">
              <a:spcBef>
                <a:spcPct val="20000"/>
              </a:spcBef>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lgn="l" defTabSz="342900" rtl="0" eaLnBrk="1" latinLnBrk="0" hangingPunct="1">
              <a:spcBef>
                <a:spcPct val="20000"/>
              </a:spcBef>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defRPr/>
            </a:pPr>
            <a:r>
              <a:rPr lang="sv-SE" b="1">
                <a:solidFill>
                  <a:srgbClr val="303030"/>
                </a:solidFill>
                <a:latin typeface="Calibri" panose="020F0502020204030204"/>
              </a:rPr>
              <a:t>Signifikanta skillnader mot totalen. </a:t>
            </a:r>
            <a:r>
              <a:rPr lang="sv-SE">
                <a:solidFill>
                  <a:srgbClr val="303030"/>
                </a:solidFill>
                <a:latin typeface="Calibri" panose="020F0502020204030204"/>
              </a:rPr>
              <a:t>Följande undergrupper svarar i högre grad: </a:t>
            </a:r>
          </a:p>
        </p:txBody>
      </p:sp>
      <p:sp>
        <p:nvSpPr>
          <p:cNvPr id="11" name="shpSign">
            <a:extLst>
              <a:ext uri="{FF2B5EF4-FFF2-40B4-BE49-F238E27FC236}">
                <a16:creationId xmlns:a16="http://schemas.microsoft.com/office/drawing/2014/main" id="{FA1531FE-275C-B6C8-271B-8B6A6E64A531}"/>
              </a:ext>
            </a:extLst>
          </p:cNvPr>
          <p:cNvSpPr/>
          <p:nvPr/>
        </p:nvSpPr>
        <p:spPr>
          <a:xfrm>
            <a:off x="6372224" y="721348"/>
            <a:ext cx="2771059" cy="866185"/>
          </a:xfrm>
          <a:prstGeom prst="rect">
            <a:avLst/>
          </a:prstGeom>
        </p:spPr>
        <p:txBody>
          <a:bodyPr wrap="square" lIns="180000" tIns="108000" rIns="251999">
            <a:spAutoFit/>
          </a:bodyPr>
          <a:lstStyle/>
          <a:p>
            <a:pPr lvl="0">
              <a:spcBef>
                <a:spcPct val="20000"/>
              </a:spcBef>
              <a:defRPr/>
            </a:pPr>
            <a:r>
              <a:rPr lang="sv-SE" sz="1050" b="1">
                <a:solidFill>
                  <a:srgbClr val="303030"/>
                </a:solidFill>
                <a:cs typeface="Times New Roman" panose="02020603050405020304" pitchFamily="18" charset="0"/>
              </a:rPr>
              <a:t>Mycket + ganska positiv (83%)</a:t>
            </a:r>
          </a:p>
          <a:p>
            <a:pPr marL="228600" indent="-228600">
              <a:spcBef>
                <a:spcPct val="20000"/>
              </a:spcBef>
              <a:buFont typeface="+mj-lt"/>
              <a:buChar char="•"/>
              <a:defRPr/>
            </a:pPr>
            <a:r>
              <a:rPr lang="sv-SE" sz="1050">
                <a:solidFill>
                  <a:srgbClr val="303030"/>
                </a:solidFill>
                <a:cs typeface="Times New Roman" panose="02020603050405020304" pitchFamily="18" charset="0"/>
              </a:rPr>
              <a:t>Positiv till samhällsomställningen i Luleå (98%)</a:t>
            </a:r>
          </a:p>
          <a:p>
            <a:pPr lvl="0">
              <a:spcBef>
                <a:spcPct val="20000"/>
              </a:spcBef>
              <a:defRPr/>
            </a:pPr>
            <a:endParaRPr lang="sv-SE" sz="1050" b="1">
              <a:solidFill>
                <a:srgbClr val="303030"/>
              </a:solidFill>
              <a:cs typeface="Times New Roman" panose="02020603050405020304" pitchFamily="18" charset="0"/>
            </a:endParaRPr>
          </a:p>
        </p:txBody>
      </p:sp>
      <p:sp>
        <p:nvSpPr>
          <p:cNvPr id="2" name="Höger klammerparentes 12">
            <a:extLst>
              <a:ext uri="{FF2B5EF4-FFF2-40B4-BE49-F238E27FC236}">
                <a16:creationId xmlns:a16="http://schemas.microsoft.com/office/drawing/2014/main" id="{CF6A6F34-EAF1-9C76-DAB5-10B4F357053A}"/>
              </a:ext>
            </a:extLst>
          </p:cNvPr>
          <p:cNvSpPr/>
          <p:nvPr/>
        </p:nvSpPr>
        <p:spPr>
          <a:xfrm>
            <a:off x="1850062" y="3412987"/>
            <a:ext cx="220980" cy="769620"/>
          </a:xfrm>
          <a:prstGeom prst="rightBrace">
            <a:avLst>
              <a:gd name="adj1" fmla="val 8333"/>
              <a:gd name="adj2" fmla="val 38299"/>
            </a:avLst>
          </a:prstGeom>
          <a:ln>
            <a:solidFill>
              <a:srgbClr val="3C8C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000000"/>
              </a:solidFill>
              <a:effectLst/>
              <a:uLnTx/>
              <a:uFillTx/>
              <a:latin typeface="Calibri"/>
              <a:ea typeface="+mn-ea"/>
              <a:cs typeface="+mn-cs"/>
            </a:endParaRPr>
          </a:p>
        </p:txBody>
      </p:sp>
      <p:sp>
        <p:nvSpPr>
          <p:cNvPr id="3" name="Oval 19">
            <a:extLst>
              <a:ext uri="{FF2B5EF4-FFF2-40B4-BE49-F238E27FC236}">
                <a16:creationId xmlns:a16="http://schemas.microsoft.com/office/drawing/2014/main" id="{7CC8B3AA-A48A-D262-5F25-AEDF665EE18F}"/>
              </a:ext>
            </a:extLst>
          </p:cNvPr>
          <p:cNvSpPr/>
          <p:nvPr/>
        </p:nvSpPr>
        <p:spPr>
          <a:xfrm>
            <a:off x="1710194" y="3536384"/>
            <a:ext cx="500716" cy="500716"/>
          </a:xfrm>
          <a:prstGeom prst="ellipse">
            <a:avLst/>
          </a:prstGeom>
          <a:solidFill>
            <a:srgbClr val="3C8C8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400" b="1">
                <a:solidFill>
                  <a:schemeClr val="bg1"/>
                </a:solidFill>
                <a:latin typeface="Calibri"/>
              </a:rPr>
              <a:t>6</a:t>
            </a:r>
            <a:r>
              <a:rPr kumimoji="0" lang="sv-SE" sz="1400" b="1" i="0" u="none" strike="noStrike" kern="1200" cap="none" spc="0" normalizeH="0" baseline="0" noProof="0">
                <a:ln>
                  <a:noFill/>
                </a:ln>
                <a:solidFill>
                  <a:schemeClr val="bg1"/>
                </a:solidFill>
                <a:effectLst/>
                <a:uLnTx/>
                <a:uFillTx/>
                <a:latin typeface="Calibri"/>
                <a:ea typeface="+mn-ea"/>
                <a:cs typeface="+mn-cs"/>
              </a:rPr>
              <a:t>%</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100" b="1">
                <a:solidFill>
                  <a:schemeClr val="bg1"/>
                </a:solidFill>
                <a:latin typeface="Calibri"/>
              </a:rPr>
              <a:t>(5%)</a:t>
            </a:r>
            <a:endParaRPr kumimoji="0" lang="sv-SE" sz="1100" b="1" i="0" u="none" strike="noStrike" kern="1200" cap="none" spc="0" normalizeH="0" baseline="0" noProof="0">
              <a:ln>
                <a:noFill/>
              </a:ln>
              <a:solidFill>
                <a:schemeClr val="bg1"/>
              </a:solidFill>
              <a:effectLst/>
              <a:uLnTx/>
              <a:uFillTx/>
              <a:latin typeface="Calibri"/>
              <a:ea typeface="+mn-ea"/>
              <a:cs typeface="+mn-cs"/>
            </a:endParaRPr>
          </a:p>
        </p:txBody>
      </p:sp>
      <p:sp>
        <p:nvSpPr>
          <p:cNvPr id="5" name="textruta 4">
            <a:extLst>
              <a:ext uri="{FF2B5EF4-FFF2-40B4-BE49-F238E27FC236}">
                <a16:creationId xmlns:a16="http://schemas.microsoft.com/office/drawing/2014/main" id="{2F28BD6B-C5ED-523B-D8B2-DA76B8825131}"/>
              </a:ext>
            </a:extLst>
          </p:cNvPr>
          <p:cNvSpPr txBox="1"/>
          <p:nvPr/>
        </p:nvSpPr>
        <p:spPr>
          <a:xfrm>
            <a:off x="-2352" y="182564"/>
            <a:ext cx="5297683" cy="165454"/>
          </a:xfrm>
          <a:prstGeom prst="rect">
            <a:avLst/>
          </a:prstGeom>
          <a:noFill/>
        </p:spPr>
        <p:txBody>
          <a:bodyPr wrap="square" lIns="251999" tIns="0" rtlCol="0">
            <a:noAutofit/>
          </a:bodyPr>
          <a:lstStyle/>
          <a:p>
            <a:r>
              <a:rPr lang="sv-SE" sz="1000">
                <a:solidFill>
                  <a:schemeClr val="bg1"/>
                </a:solidFill>
                <a:highlight>
                  <a:srgbClr val="3C8C86"/>
                </a:highlight>
              </a:rPr>
              <a:t>Har minst hört talas om samhällsomställningen</a:t>
            </a:r>
          </a:p>
        </p:txBody>
      </p:sp>
      <p:sp>
        <p:nvSpPr>
          <p:cNvPr id="9" name="shpBase">
            <a:extLst>
              <a:ext uri="{FF2B5EF4-FFF2-40B4-BE49-F238E27FC236}">
                <a16:creationId xmlns:a16="http://schemas.microsoft.com/office/drawing/2014/main" id="{197E248C-2570-8BC7-4E53-F33AC5D89AFE}"/>
              </a:ext>
            </a:extLst>
          </p:cNvPr>
          <p:cNvSpPr/>
          <p:nvPr/>
        </p:nvSpPr>
        <p:spPr>
          <a:xfrm>
            <a:off x="-2351" y="4587974"/>
            <a:ext cx="6373860" cy="288825"/>
          </a:xfrm>
          <a:prstGeom prst="rect">
            <a:avLst/>
          </a:prstGeom>
        </p:spPr>
        <p:txBody>
          <a:bodyPr wrap="square" lIns="251999" tIns="46800" rIns="180000" bIns="108000" anchor="b" anchorCtr="0">
            <a:noAutofit/>
          </a:bodyPr>
          <a:lstStyle/>
          <a:p>
            <a:pPr algn="r">
              <a:defRPr/>
            </a:pPr>
            <a:r>
              <a:rPr lang="sv-SE" sz="800">
                <a:solidFill>
                  <a:srgbClr val="7F7F7F"/>
                </a:solidFill>
                <a:latin typeface="Calibri" charset="0"/>
                <a:ea typeface="Calibri" charset="0"/>
                <a:cs typeface="Calibri" charset="0"/>
              </a:rPr>
              <a:t>BAS: </a:t>
            </a:r>
            <a:r>
              <a:rPr lang="sv-SE" sz="800">
                <a:solidFill>
                  <a:schemeClr val="bg1">
                    <a:lumMod val="50000"/>
                  </a:schemeClr>
                </a:solidFill>
              </a:rPr>
              <a:t>Har minst hört talas om samhällsomställningen 2024</a:t>
            </a:r>
            <a:r>
              <a:rPr lang="sv-SE" sz="800">
                <a:solidFill>
                  <a:schemeClr val="bg1">
                    <a:lumMod val="50000"/>
                  </a:schemeClr>
                </a:solidFill>
                <a:latin typeface="Calibri" charset="0"/>
                <a:ea typeface="Calibri" charset="0"/>
                <a:cs typeface="Calibri" charset="0"/>
              </a:rPr>
              <a:t> </a:t>
            </a:r>
            <a:r>
              <a:rPr lang="sv-SE" sz="800">
                <a:solidFill>
                  <a:srgbClr val="7F7F7F"/>
                </a:solidFill>
                <a:latin typeface="Calibri" charset="0"/>
                <a:ea typeface="Calibri" charset="0"/>
                <a:cs typeface="Calibri" charset="0"/>
              </a:rPr>
              <a:t>(n=387), 2023 (n=433)</a:t>
            </a:r>
            <a:endParaRPr lang="en-US" sz="800">
              <a:solidFill>
                <a:srgbClr val="7F7F7F"/>
              </a:solidFill>
              <a:latin typeface="Calibri" charset="0"/>
              <a:ea typeface="Calibri" charset="0"/>
              <a:cs typeface="Calibri" charset="0"/>
            </a:endParaRPr>
          </a:p>
        </p:txBody>
      </p:sp>
      <p:sp>
        <p:nvSpPr>
          <p:cNvPr id="13" name="textruta 12">
            <a:extLst>
              <a:ext uri="{FF2B5EF4-FFF2-40B4-BE49-F238E27FC236}">
                <a16:creationId xmlns:a16="http://schemas.microsoft.com/office/drawing/2014/main" id="{B652A625-4CBF-5DFB-6CB6-854D82C45625}"/>
              </a:ext>
            </a:extLst>
          </p:cNvPr>
          <p:cNvSpPr txBox="1"/>
          <p:nvPr/>
        </p:nvSpPr>
        <p:spPr>
          <a:xfrm>
            <a:off x="6481474" y="4422152"/>
            <a:ext cx="2426537" cy="338554"/>
          </a:xfrm>
          <a:prstGeom prst="rect">
            <a:avLst/>
          </a:prstGeom>
          <a:noFill/>
        </p:spPr>
        <p:txBody>
          <a:bodyPr wrap="square" rtlCol="0">
            <a:spAutoFit/>
          </a:bodyPr>
          <a:lstStyle/>
          <a:p>
            <a:r>
              <a:rPr lang="sv-SE" sz="800" i="1"/>
              <a:t>OBS! Låg bas för landsbygd för 2024. Tolkas med försiktighet.</a:t>
            </a:r>
          </a:p>
        </p:txBody>
      </p:sp>
      <p:sp>
        <p:nvSpPr>
          <p:cNvPr id="14" name="textruta 13">
            <a:extLst>
              <a:ext uri="{FF2B5EF4-FFF2-40B4-BE49-F238E27FC236}">
                <a16:creationId xmlns:a16="http://schemas.microsoft.com/office/drawing/2014/main" id="{C187CD90-CEC0-17D0-FEDF-2F59FAECB3B7}"/>
              </a:ext>
            </a:extLst>
          </p:cNvPr>
          <p:cNvSpPr txBox="1"/>
          <p:nvPr/>
        </p:nvSpPr>
        <p:spPr>
          <a:xfrm>
            <a:off x="6506089" y="3962174"/>
            <a:ext cx="2401922" cy="369332"/>
          </a:xfrm>
          <a:prstGeom prst="rect">
            <a:avLst/>
          </a:prstGeom>
          <a:noFill/>
        </p:spPr>
        <p:txBody>
          <a:bodyPr wrap="square" rtlCol="0">
            <a:spAutoFit/>
          </a:bodyPr>
          <a:lstStyle/>
          <a:p>
            <a:r>
              <a:rPr lang="sv-SE" sz="900"/>
              <a:t>(Siffror inom parentes är resultat från 2023 nollmätning.)</a:t>
            </a:r>
          </a:p>
        </p:txBody>
      </p:sp>
      <p:sp>
        <p:nvSpPr>
          <p:cNvPr id="17" name="Rektangel 16">
            <a:extLst>
              <a:ext uri="{FF2B5EF4-FFF2-40B4-BE49-F238E27FC236}">
                <a16:creationId xmlns:a16="http://schemas.microsoft.com/office/drawing/2014/main" id="{FF37073D-5BC1-8193-4473-A0D7D4939394}"/>
              </a:ext>
            </a:extLst>
          </p:cNvPr>
          <p:cNvSpPr/>
          <p:nvPr/>
        </p:nvSpPr>
        <p:spPr>
          <a:xfrm>
            <a:off x="6556792" y="2807556"/>
            <a:ext cx="2401922" cy="108532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t"/>
          <a:lstStyle/>
          <a:p>
            <a:r>
              <a:rPr lang="sv-SE" sz="1200" b="1"/>
              <a:t>Mycket + Ganska positiv: </a:t>
            </a:r>
            <a:r>
              <a:rPr lang="sv-SE" sz="1200"/>
              <a:t>Stad: 83% (84%)/ Landsbygd: 83% (84%)</a:t>
            </a:r>
          </a:p>
          <a:p>
            <a:endParaRPr lang="sv-SE" sz="1200"/>
          </a:p>
          <a:p>
            <a:r>
              <a:rPr lang="sv-SE" sz="1200" b="1"/>
              <a:t>Ganska + Mycket negativ: </a:t>
            </a:r>
            <a:r>
              <a:rPr lang="sv-SE" sz="1200"/>
              <a:t>Stad: 7% (5%)/ Landsbygd: 3% (4%)</a:t>
            </a:r>
          </a:p>
          <a:p>
            <a:endParaRPr lang="sv-SE" sz="1200" b="1"/>
          </a:p>
          <a:p>
            <a:endParaRPr lang="sv-SE" sz="1200"/>
          </a:p>
        </p:txBody>
      </p:sp>
    </p:spTree>
    <p:extLst>
      <p:ext uri="{BB962C8B-B14F-4D97-AF65-F5344CB8AC3E}">
        <p14:creationId xmlns:p14="http://schemas.microsoft.com/office/powerpoint/2010/main" val="1011850879"/>
      </p:ext>
    </p:extLst>
  </p:cSld>
  <p:clrMapOvr>
    <a:masterClrMapping/>
  </p:clrMapOvr>
</p:sld>
</file>

<file path=ppt/theme/theme1.xml><?xml version="1.0" encoding="utf-8"?>
<a:theme xmlns:a="http://schemas.openxmlformats.org/drawingml/2006/main" name="5_BlåGrön">
  <a:themeElements>
    <a:clrScheme name="Custom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000000"/>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åGrön">
  <a:themeElements>
    <a:clrScheme name="Custom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000000"/>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låGrön">
  <a:themeElements>
    <a:clrScheme name="Custom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000000"/>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4dbb00-3733-427c-b889-ed247978b561" xsi:nil="true"/>
    <lcf76f155ced4ddcb4097134ff3c332f xmlns="2872c28b-68a9-4fc5-b87d-7e2e6b02cd0a">
      <Terms xmlns="http://schemas.microsoft.com/office/infopath/2007/PartnerControls"/>
    </lcf76f155ced4ddcb4097134ff3c332f>
    <TIdochDatum xmlns="2872c28b-68a9-4fc5-b87d-7e2e6b02cd0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A6DF90BCF8EDF4988E364B77ED59D0C" ma:contentTypeVersion="19" ma:contentTypeDescription="Skapa ett nytt dokument." ma:contentTypeScope="" ma:versionID="06d284023abac43223c618681fea8c6d">
  <xsd:schema xmlns:xsd="http://www.w3.org/2001/XMLSchema" xmlns:xs="http://www.w3.org/2001/XMLSchema" xmlns:p="http://schemas.microsoft.com/office/2006/metadata/properties" xmlns:ns2="2872c28b-68a9-4fc5-b87d-7e2e6b02cd0a" xmlns:ns3="4c4dbb00-3733-427c-b889-ed247978b561" targetNamespace="http://schemas.microsoft.com/office/2006/metadata/properties" ma:root="true" ma:fieldsID="43fc025b4882b1ef2a022c9b61ebc31b" ns2:_="" ns3:_="">
    <xsd:import namespace="2872c28b-68a9-4fc5-b87d-7e2e6b02cd0a"/>
    <xsd:import namespace="4c4dbb00-3733-427c-b889-ed247978b56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TIdochDatum"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2c28b-68a9-4fc5-b87d-7e2e6b02c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IdochDatum" ma:index="21" nillable="true" ma:displayName="TId och Datum" ma:format="DateOnly" ma:internalName="TIdochDatum">
      <xsd:simpleType>
        <xsd:restriction base="dms:DateTime"/>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5a05698f-6dc7-4579-b014-7b076f5215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4dbb00-3733-427c-b889-ed247978b561"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41d494f2-d6ea-4a23-ab49-473ae5ad3317}" ma:internalName="TaxCatchAll" ma:showField="CatchAllData" ma:web="4c4dbb00-3733-427c-b889-ed247978b5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B9590A-5F95-4BE0-B07F-7E892C9F7F31}">
  <ds:schemaRefs>
    <ds:schemaRef ds:uri="2872c28b-68a9-4fc5-b87d-7e2e6b02cd0a"/>
    <ds:schemaRef ds:uri="4c4dbb00-3733-427c-b889-ed247978b5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5394507-FFA7-4DBC-AF71-01EC9299D722}">
  <ds:schemaRefs>
    <ds:schemaRef ds:uri="http://schemas.microsoft.com/sharepoint/v3/contenttype/forms"/>
  </ds:schemaRefs>
</ds:datastoreItem>
</file>

<file path=customXml/itemProps3.xml><?xml version="1.0" encoding="utf-8"?>
<ds:datastoreItem xmlns:ds="http://schemas.openxmlformats.org/officeDocument/2006/customXml" ds:itemID="{C591AA69-1B5F-4B79-9D7D-DA1B91CAE2A2}">
  <ds:schemaRefs>
    <ds:schemaRef ds:uri="2872c28b-68a9-4fc5-b87d-7e2e6b02cd0a"/>
    <ds:schemaRef ds:uri="4c4dbb00-3733-427c-b889-ed247978b5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5860</TotalTime>
  <Words>4258</Words>
  <Application>Microsoft Office PowerPoint</Application>
  <PresentationFormat>Bildspel på skärmen (16:9)</PresentationFormat>
  <Paragraphs>515</Paragraphs>
  <Slides>28</Slides>
  <Notes>27</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28</vt:i4>
      </vt:variant>
    </vt:vector>
  </HeadingPairs>
  <TitlesOfParts>
    <vt:vector size="38" baseType="lpstr">
      <vt:lpstr>Arial</vt:lpstr>
      <vt:lpstr>Bookman Old Style</vt:lpstr>
      <vt:lpstr>Calibri</vt:lpstr>
      <vt:lpstr>Calibri Regular</vt:lpstr>
      <vt:lpstr>Corbel</vt:lpstr>
      <vt:lpstr>Times New Roman</vt:lpstr>
      <vt:lpstr>Wingdings</vt:lpstr>
      <vt:lpstr>5_BlåGrön</vt:lpstr>
      <vt:lpstr>BlåGrön</vt:lpstr>
      <vt:lpstr>1_BlåGrön</vt:lpstr>
      <vt:lpstr>PowerPoint-presentation</vt:lpstr>
      <vt:lpstr>BAKGRUND OCH GENOMFÖRANDE</vt:lpstr>
      <vt:lpstr>PowerPoint-presentation</vt:lpstr>
      <vt:lpstr>PowerPoint-presentation</vt:lpstr>
      <vt:lpstr>Drygt sex av tio känner väl till den gröna industriella omställningen</vt:lpstr>
      <vt:lpstr>Nästan samtliga förstår anledningarna till att samhällsomställningen behöver göras</vt:lpstr>
      <vt:lpstr>Nästan samtliga förstår konsekvenserna av att inte genomföra samhällsomställningen</vt:lpstr>
      <vt:lpstr>Drygt tre av fyra är positivt inställa till samhällsomställningen i Luleå</vt:lpstr>
      <vt:lpstr>Drygt åtta av tio är positiva till den industriella omställningen som sker just nu för Luleå</vt:lpstr>
      <vt:lpstr>Nära nio av tio kan känna acceptans oavsett sin inställning i frågan om att samhällsomställningen genomförs</vt:lpstr>
      <vt:lpstr>För drygt fyra av tio är det personligen viktigt att samhällsomställningen genomförs</vt:lpstr>
      <vt:lpstr>Sju av tio påverkas varken positivt eller negativt av det samhällsomställningen för med sig så som ombyggnation, ökad tung trafik m.m.</vt:lpstr>
      <vt:lpstr>Drygt fyra av tio har stort förtroende för Luleå kommuns förmåga att ta ansvar för sin del i samhällsomställningen</vt:lpstr>
      <vt:lpstr>Nära sju av tio vet vad de kan göra för att bidra till den gröna omställningen</vt:lpstr>
      <vt:lpstr>Drygt tre av tio tycker kommunikationen/ informationen fungerat bra gällande samhällsomställningen</vt:lpstr>
      <vt:lpstr>De flesta har hittills fått information om samhällsomställningen via lokalmedia</vt:lpstr>
      <vt:lpstr>De flesta vill helst få information om samhällsomställningen via lokalmedia</vt:lpstr>
      <vt:lpstr>De flesta vill få information om störningar generellt/påverkan för invånarna</vt:lpstr>
      <vt:lpstr>BAKGRUND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Anita Bergsveen</dc:creator>
  <cp:keywords/>
  <dc:description/>
  <cp:lastModifiedBy>Monika Aunes</cp:lastModifiedBy>
  <cp:revision>5</cp:revision>
  <cp:lastPrinted>2018-10-30T13:18:41Z</cp:lastPrinted>
  <dcterms:created xsi:type="dcterms:W3CDTF">2024-04-08T07:54:18Z</dcterms:created>
  <dcterms:modified xsi:type="dcterms:W3CDTF">2024-06-12T05:56:18Z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0x0101002AA069AC7E13FE48AEC094F5D161EFB1</vt:lpwstr>
  </property>
  <property fmtid="{D5CDD505-2E9C-101B-9397-08002B2CF9AE}" pid="3" name="MediaServiceImageTags">
    <vt:lpwstr/>
  </property>
</Properties>
</file>